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86" r:id="rId3"/>
    <p:sldId id="288" r:id="rId4"/>
    <p:sldId id="290" r:id="rId5"/>
    <p:sldId id="289" r:id="rId6"/>
    <p:sldId id="293" r:id="rId7"/>
    <p:sldId id="294" r:id="rId8"/>
    <p:sldId id="295" r:id="rId9"/>
    <p:sldId id="298" r:id="rId10"/>
    <p:sldId id="300" r:id="rId11"/>
    <p:sldId id="299" r:id="rId12"/>
    <p:sldId id="283" r:id="rId13"/>
    <p:sldId id="296" r:id="rId14"/>
    <p:sldId id="302" r:id="rId15"/>
    <p:sldId id="305" r:id="rId16"/>
    <p:sldId id="303" r:id="rId17"/>
    <p:sldId id="304" r:id="rId18"/>
    <p:sldId id="284" r:id="rId19"/>
    <p:sldId id="264" r:id="rId20"/>
    <p:sldId id="306" r:id="rId21"/>
    <p:sldId id="269" r:id="rId22"/>
    <p:sldId id="307" r:id="rId23"/>
    <p:sldId id="312" r:id="rId24"/>
    <p:sldId id="318" r:id="rId25"/>
    <p:sldId id="319" r:id="rId26"/>
    <p:sldId id="308" r:id="rId27"/>
    <p:sldId id="310" r:id="rId28"/>
    <p:sldId id="313" r:id="rId29"/>
    <p:sldId id="314" r:id="rId30"/>
    <p:sldId id="279" r:id="rId31"/>
    <p:sldId id="321" r:id="rId32"/>
    <p:sldId id="322" r:id="rId33"/>
    <p:sldId id="316" r:id="rId34"/>
    <p:sldId id="320" r:id="rId35"/>
    <p:sldId id="317" r:id="rId36"/>
    <p:sldId id="315" r:id="rId37"/>
    <p:sldId id="324" r:id="rId38"/>
    <p:sldId id="326" r:id="rId39"/>
    <p:sldId id="32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11066-6E51-4B03-8FBA-FB6F06AD17FA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4801A-83D0-49B5-9EB2-0E37DDA14B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4801A-83D0-49B5-9EB2-0E37DDA14BD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8F86-F23A-4E2C-8A54-392AC746F789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84BF-37B6-43FB-A346-54977F539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8F86-F23A-4E2C-8A54-392AC746F789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84BF-37B6-43FB-A346-54977F539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8F86-F23A-4E2C-8A54-392AC746F789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84BF-37B6-43FB-A346-54977F539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8F86-F23A-4E2C-8A54-392AC746F789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84BF-37B6-43FB-A346-54977F539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8F86-F23A-4E2C-8A54-392AC746F789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84BF-37B6-43FB-A346-54977F539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8F86-F23A-4E2C-8A54-392AC746F789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84BF-37B6-43FB-A346-54977F539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8F86-F23A-4E2C-8A54-392AC746F789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84BF-37B6-43FB-A346-54977F539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8F86-F23A-4E2C-8A54-392AC746F789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84BF-37B6-43FB-A346-54977F539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8F86-F23A-4E2C-8A54-392AC746F789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84BF-37B6-43FB-A346-54977F539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8F86-F23A-4E2C-8A54-392AC746F789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84BF-37B6-43FB-A346-54977F539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8F86-F23A-4E2C-8A54-392AC746F789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84BF-37B6-43FB-A346-54977F539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18F86-F23A-4E2C-8A54-392AC746F789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084BF-37B6-43FB-A346-54977F539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n.wikipedia.org/wiki/Generosity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229600" cy="2590799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Arial Black" pitchFamily="34" charset="0"/>
              </a:rPr>
              <a:t/>
            </a:r>
            <a:br>
              <a:rPr lang="en-US" sz="5400" dirty="0" smtClean="0">
                <a:latin typeface="Arial Black" pitchFamily="34" charset="0"/>
              </a:rPr>
            </a:br>
            <a:r>
              <a:rPr lang="en-US" sz="4800" dirty="0" smtClean="0">
                <a:latin typeface="Arial Black" pitchFamily="34" charset="0"/>
              </a:rPr>
              <a:t>HOW TO DEVELOP AND TEACH PRINCIPLES OF GENEROSITY</a:t>
            </a:r>
            <a:r>
              <a:rPr lang="en-US" sz="5400" dirty="0" smtClean="0">
                <a:latin typeface="Arial Black" pitchFamily="34" charset="0"/>
              </a:rPr>
              <a:t/>
            </a:r>
            <a:br>
              <a:rPr lang="en-US" sz="5400" dirty="0" smtClean="0">
                <a:latin typeface="Arial Black" pitchFamily="34" charset="0"/>
              </a:rPr>
            </a:br>
            <a:endParaRPr lang="en-US" sz="54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419600"/>
            <a:ext cx="8382000" cy="2057400"/>
          </a:xfrm>
        </p:spPr>
        <p:txBody>
          <a:bodyPr>
            <a:normAutofit fontScale="77500" lnSpcReduction="20000"/>
          </a:bodyPr>
          <a:lstStyle/>
          <a:p>
            <a:endParaRPr lang="en-US" sz="4400" dirty="0" smtClean="0">
              <a:solidFill>
                <a:schemeClr val="tx1"/>
              </a:solidFill>
            </a:endParaRPr>
          </a:p>
          <a:p>
            <a:r>
              <a:rPr lang="en-US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Stewardship Ministries Department</a:t>
            </a:r>
          </a:p>
          <a:p>
            <a:r>
              <a:rPr lang="en-US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Inter-American Division</a:t>
            </a:r>
          </a:p>
          <a:p>
            <a:r>
              <a:rPr lang="en-US" sz="3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Prepared by J. F. Daniel</a:t>
            </a:r>
          </a:p>
          <a:p>
            <a:endParaRPr lang="en-US" sz="4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4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Picture 3" descr="Stewardship Logo.jpg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2895600"/>
            <a:ext cx="22860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"/>
            <a:ext cx="4495800" cy="61722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Christ is often described in Scripture as God’s supreme gift to man </a:t>
            </a:r>
          </a:p>
          <a:p>
            <a:pPr>
              <a:buNone/>
            </a:pP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(John 3:16. Galatians 1:4; Titus 2:14).</a:t>
            </a:r>
            <a:endParaRPr lang="en-US" sz="3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 John 3:1 – 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  <a:r>
              <a:rPr lang="en-US" sz="3200" dirty="0" smtClean="0"/>
              <a:t>How great is the love the Father has lavished on us. . .”</a:t>
            </a:r>
            <a:endParaRPr lang="en-US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Content Placeholder 4" descr="Cross and Jesu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066800"/>
            <a:ext cx="4091417" cy="396240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God Gives Constantly and Freely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7244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Bible makes it clear that we receive all things from God:</a:t>
            </a:r>
          </a:p>
          <a:p>
            <a:pPr>
              <a:buNone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b="1" i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 Chronicles 29:14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‘Everything comes from you, and we have given you only what comes from your hand.’</a:t>
            </a:r>
          </a:p>
          <a:p>
            <a:r>
              <a:rPr lang="en-US" b="1" i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Romans 8:32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-- He graciously gives us all things?</a:t>
            </a:r>
          </a:p>
          <a:p>
            <a:endParaRPr lang="en-US" dirty="0"/>
          </a:p>
        </p:txBody>
      </p:sp>
      <p:pic>
        <p:nvPicPr>
          <p:cNvPr id="5" name="Content Placeholder 4" descr="100%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1600" y="1828800"/>
            <a:ext cx="3657600" cy="3733800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blessings we receive from God demonstrate His generosity (and liberality). His blessings come in many ways, including material blessings. </a:t>
            </a:r>
          </a:p>
          <a:p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His Generosity provides us with the opportunity to demonstrate our generosity. </a:t>
            </a:r>
            <a:endParaRPr lang="en-US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10668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Generosity: A Trait Accepted by Society</a:t>
            </a:r>
            <a:endParaRPr lang="en-U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Wikipedia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the online Encyclopedia, makes some interesting observations about generosity as a desired and accepted trait in society: </a:t>
            </a:r>
          </a:p>
          <a:p>
            <a:pPr>
              <a:buNone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Generosity is a guiding principle for many registered charities, foundations and non-profit organizations (including the Church).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1000"/>
            <a:ext cx="4038600" cy="6096000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/>
              <a:t>2.</a:t>
            </a:r>
            <a:r>
              <a:rPr lang="en-US" sz="3200" b="1" dirty="0" smtClean="0"/>
              <a:t> 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times of natural disaster relief efforts </a:t>
            </a:r>
          </a:p>
          <a:p>
            <a:pPr>
              <a:buNone/>
            </a:pP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are frequently provided, voluntarily, by individuals or groups acting unilaterally in making gifts of time, resources, goods, money, etc.</a:t>
            </a:r>
          </a:p>
          <a:p>
            <a:endParaRPr lang="en-US" dirty="0"/>
          </a:p>
        </p:txBody>
      </p:sp>
      <p:pic>
        <p:nvPicPr>
          <p:cNvPr id="5" name="Content Placeholder 4" descr="image019-1 Haiti Earthquake Damag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91000" y="990600"/>
            <a:ext cx="4800600" cy="4191000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114800" cy="6172200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Generosity should not be limited to times </a:t>
            </a:r>
          </a:p>
          <a:p>
            <a:pPr>
              <a:buNone/>
            </a:pP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of great need such as natural disasters and extreme situations.</a:t>
            </a:r>
          </a:p>
          <a:p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Donations are always needed </a:t>
            </a:r>
          </a:p>
          <a:p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 support the </a:t>
            </a:r>
          </a:p>
          <a:p>
            <a:pPr>
              <a:buNone/>
            </a:pP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work of charitable organizations. </a:t>
            </a:r>
          </a:p>
          <a:p>
            <a:endParaRPr lang="en-US" dirty="0"/>
          </a:p>
        </p:txBody>
      </p:sp>
      <p:pic>
        <p:nvPicPr>
          <p:cNvPr id="5" name="Content Placeholder 4" descr="Day of compassion (2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1143000"/>
            <a:ext cx="4419600" cy="3810000"/>
          </a:xfr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381000"/>
            <a:ext cx="4191000" cy="60960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4.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Generosity is not solely based on one's economic status, but instead, includes the individual's pure intentions of looking out for society's common good and giving from the heart. . . . passion to help others.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Content Placeholder 4" descr="Generosit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990600"/>
            <a:ext cx="4366381" cy="4343400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4038600" cy="6096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5.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Although the term generosity often goes hand-in-hand with charity, many people in the public's eye want recognition for their good deeds. </a:t>
            </a:r>
            <a:endParaRPr lang="en-US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Content Placeholder 4" descr="stock-photo -giving-mone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914400"/>
            <a:ext cx="4381502" cy="4012533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762000"/>
          </a:xfrm>
        </p:spPr>
        <p:txBody>
          <a:bodyPr>
            <a:normAutofit/>
          </a:bodyPr>
          <a:lstStyle/>
          <a:p>
            <a:r>
              <a:rPr lang="en-US" b="1" dirty="0" smtClean="0"/>
              <a:t>TEACHING CHRISTIAN GENEROSITY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“The cross of Christ appeals to the benevolence of every follower of the blessed Savior. </a:t>
            </a:r>
          </a:p>
          <a:p>
            <a:pPr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The principle there</a:t>
            </a:r>
          </a:p>
          <a:p>
            <a:pPr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illustrated is to give, </a:t>
            </a:r>
          </a:p>
          <a:p>
            <a:pPr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give. This, carried out </a:t>
            </a:r>
          </a:p>
          <a:p>
            <a:pPr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in actual benevolence </a:t>
            </a:r>
          </a:p>
          <a:p>
            <a:pPr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and good works, is </a:t>
            </a:r>
          </a:p>
          <a:p>
            <a:pPr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the true fruit of the </a:t>
            </a:r>
          </a:p>
          <a:p>
            <a:pPr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Christian life” 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2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Counsels </a:t>
            </a:r>
          </a:p>
          <a:p>
            <a:pPr>
              <a:buNone/>
            </a:pPr>
            <a:r>
              <a:rPr lang="en-US" sz="2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on Stewardship, Chapter </a:t>
            </a:r>
          </a:p>
          <a:p>
            <a:pPr>
              <a:buNone/>
            </a:pPr>
            <a:r>
              <a:rPr lang="en-US" sz="2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One, page 14</a:t>
            </a:r>
            <a:r>
              <a:rPr lang="en-US" sz="2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  <a:endParaRPr lang="en-US" sz="3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/>
          </a:p>
        </p:txBody>
      </p:sp>
      <p:pic>
        <p:nvPicPr>
          <p:cNvPr id="5" name="Picture 4" descr="Cross and Jesu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0" y="2133600"/>
            <a:ext cx="3581400" cy="40386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9906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2800" dirty="0" smtClean="0">
                <a:latin typeface="Arial Black" pitchFamily="34" charset="0"/>
              </a:rPr>
              <a:t/>
            </a:r>
            <a:br>
              <a:rPr lang="en-US" sz="2800" dirty="0" smtClean="0">
                <a:latin typeface="Arial Black" pitchFamily="34" charset="0"/>
              </a:rPr>
            </a:b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Here are some fundamental principles for teaching Christian Generosity.</a:t>
            </a:r>
            <a:r>
              <a:rPr lang="en-US" sz="2800" dirty="0" smtClean="0">
                <a:latin typeface="Arial Black" pitchFamily="34" charset="0"/>
              </a:rPr>
              <a:t/>
            </a:r>
            <a:br>
              <a:rPr lang="en-US" sz="2800" dirty="0" smtClean="0">
                <a:latin typeface="Arial Black" pitchFamily="34" charset="0"/>
              </a:rPr>
            </a:br>
            <a:endParaRPr lang="en-US" sz="280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6106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buNone/>
              <a:defRPr/>
            </a:pPr>
            <a:r>
              <a:rPr lang="en-US" sz="3600" dirty="0" smtClean="0">
                <a:latin typeface="Arial Black" pitchFamily="34" charset="0"/>
              </a:rPr>
              <a:t>1.  </a:t>
            </a:r>
            <a:r>
              <a:rPr lang="en-US" dirty="0" smtClean="0">
                <a:latin typeface="Arial Black" pitchFamily="34" charset="0"/>
              </a:rPr>
              <a:t>WE RECEIVE TO GIVE</a:t>
            </a:r>
          </a:p>
          <a:p>
            <a:pPr eaLnBrk="1" hangingPunct="1">
              <a:lnSpc>
                <a:spcPct val="114000"/>
              </a:lnSpc>
              <a:defRPr/>
            </a:pPr>
            <a:r>
              <a:rPr lang="en-US" sz="3900" i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 Cor. 9:11 </a:t>
            </a:r>
          </a:p>
          <a:p>
            <a:pPr eaLnBrk="1" hangingPunct="1">
              <a:lnSpc>
                <a:spcPct val="114000"/>
              </a:lnSpc>
              <a:defRPr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“. . . Enrichment with worldly goods and blessings has but one purpose, that of doing good to others” </a:t>
            </a:r>
            <a:r>
              <a:rPr lang="en-US" sz="2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(Adventist Bible Commentary on 2 Cor. 9:11). </a:t>
            </a:r>
          </a:p>
          <a:p>
            <a:pPr eaLnBrk="1" hangingPunct="1">
              <a:defRPr/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382000" cy="5821363"/>
          </a:xfrm>
        </p:spPr>
        <p:txBody>
          <a:bodyPr/>
          <a:lstStyle/>
          <a:p>
            <a:pPr>
              <a:buNone/>
            </a:pPr>
            <a:r>
              <a:rPr lang="en-US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INTRODUCTION</a:t>
            </a:r>
          </a:p>
          <a:p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Generosity is a guiding principle of life taught in Scripture and is widely accepted in society as a desirable trait. Without it we all would suffer -- givers as well as receivers.</a:t>
            </a:r>
            <a:endParaRPr lang="en-US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"/>
            <a:ext cx="4419600" cy="62484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“God imparts His blessing to us, that we may give to others”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Counsels on Stewardship, Chapter 33, page 164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endParaRPr lang="en-US" sz="3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“Open wide your hand to your brother, to the needy and to the poor</a:t>
            </a:r>
            <a:r>
              <a:rPr lang="en-US" sz="3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 (Deut. 15:11).</a:t>
            </a:r>
            <a:endParaRPr lang="en-US" sz="3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/>
          </a:p>
        </p:txBody>
      </p:sp>
      <p:pic>
        <p:nvPicPr>
          <p:cNvPr id="5" name="Content Placeholder 4" descr="seedling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29200" y="762001"/>
            <a:ext cx="3886200" cy="4419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305800" cy="6400800"/>
          </a:xfrm>
        </p:spPr>
        <p:txBody>
          <a:bodyPr/>
          <a:lstStyle/>
          <a:p>
            <a:pPr>
              <a:buNone/>
              <a:defRPr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>
              <a:buNone/>
              <a:defRPr/>
            </a:pPr>
            <a:r>
              <a:rPr lang="en-US" sz="3600" b="1" dirty="0" smtClean="0">
                <a:latin typeface="Arial Black" pitchFamily="34" charset="0"/>
                <a:ea typeface="Verdana" pitchFamily="34" charset="0"/>
                <a:cs typeface="Verdana" pitchFamily="34" charset="0"/>
              </a:rPr>
              <a:t>2.  </a:t>
            </a:r>
            <a:r>
              <a:rPr lang="en-US" b="1" dirty="0" smtClean="0">
                <a:latin typeface="Arial Black" pitchFamily="34" charset="0"/>
                <a:ea typeface="Verdana" pitchFamily="34" charset="0"/>
                <a:cs typeface="Verdana" pitchFamily="34" charset="0"/>
              </a:rPr>
              <a:t>THE GIVER PROSPERS</a:t>
            </a:r>
          </a:p>
          <a:p>
            <a:pPr>
              <a:lnSpc>
                <a:spcPct val="114000"/>
              </a:lnSpc>
              <a:defRPr/>
            </a:pPr>
            <a:r>
              <a:rPr lang="en-US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Proverbs 11:24, 25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“One man gives freely, yet gains even more; another withholds unduly, but comes to poverty. A generous man will prosper” (</a:t>
            </a: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NIV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</a:p>
          <a:p>
            <a:pPr>
              <a:lnSpc>
                <a:spcPct val="114000"/>
              </a:lnSpc>
              <a:defRPr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"/>
            <a:ext cx="4191000" cy="5897563"/>
          </a:xfrm>
        </p:spPr>
        <p:txBody>
          <a:bodyPr/>
          <a:lstStyle/>
          <a:p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“A man who distributes in the right spirit gets more good himself than the poor man does who receives the bounty”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Clarke’s Commentary on the Bible, on Prov. 11:25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/>
          </a:p>
        </p:txBody>
      </p:sp>
      <p:pic>
        <p:nvPicPr>
          <p:cNvPr id="5" name="Content Placeholder 4" descr="generosity_with_moderati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762000"/>
            <a:ext cx="42672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sz="3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“And to all who, in time of trial and want, give sympathy and assistance to others more needy, God has promised great blessing”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Counsels on Stewardship, Chapter 34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page 174).</a:t>
            </a:r>
            <a:endParaRPr lang="en-US" sz="3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57201"/>
            <a:ext cx="4038600" cy="5486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“The more the giver’s means are used to help others the more he receives”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Adventist Bible Commentary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on Prov. 11:24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en-US" dirty="0"/>
          </a:p>
        </p:txBody>
      </p:sp>
      <p:pic>
        <p:nvPicPr>
          <p:cNvPr id="5" name="Content Placeholder 4" descr="stock-photo -giving-mone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88054" y="914400"/>
            <a:ext cx="4243552" cy="388620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28600"/>
            <a:ext cx="4419600" cy="5897563"/>
          </a:xfrm>
        </p:spPr>
        <p:txBody>
          <a:bodyPr>
            <a:normAutofit lnSpcReduction="10000"/>
          </a:bodyPr>
          <a:lstStyle/>
          <a:p>
            <a:endParaRPr lang="en-US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 also gain (1) freedom from enslavement to our possessions, (2) the joy of helping others,, and (3) God’s approval.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Life Application Study Bible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on Prov. 11:24,25</a:t>
            </a:r>
            <a:r>
              <a:rPr lang="en-US" dirty="0" smtClean="0"/>
              <a:t>)</a:t>
            </a:r>
            <a:r>
              <a:rPr lang="en-US" sz="3200" dirty="0" smtClean="0"/>
              <a:t>.</a:t>
            </a:r>
            <a:endParaRPr lang="en-US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/>
          </a:p>
        </p:txBody>
      </p:sp>
      <p:pic>
        <p:nvPicPr>
          <p:cNvPr id="5" name="Content Placeholder 4" descr="give from the hear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562952"/>
            <a:ext cx="4038600" cy="3305059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382000" cy="62484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3600" b="1" dirty="0" smtClean="0">
                <a:latin typeface="Arial Black" pitchFamily="34" charset="0"/>
                <a:ea typeface="Verdana" pitchFamily="34" charset="0"/>
                <a:cs typeface="Verdana" pitchFamily="34" charset="0"/>
              </a:rPr>
              <a:t>	3.  </a:t>
            </a:r>
            <a:r>
              <a:rPr lang="en-US" b="1" dirty="0" smtClean="0">
                <a:latin typeface="Arial Black" pitchFamily="34" charset="0"/>
                <a:ea typeface="Verdana" pitchFamily="34" charset="0"/>
                <a:cs typeface="Verdana" pitchFamily="34" charset="0"/>
              </a:rPr>
              <a:t>THE RECEIVER BENEFITS</a:t>
            </a:r>
            <a:endParaRPr lang="en-US" dirty="0" smtClean="0">
              <a:latin typeface="Arial Black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600" i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 Corinthians 9:12</a:t>
            </a: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en-US" sz="3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recipient of generosity benefits and ascribes praise and thanksgiving to God. </a:t>
            </a:r>
          </a:p>
          <a:p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[See also Matthew 25:35-36, 40]</a:t>
            </a:r>
          </a:p>
          <a:p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b="1" dirty="0"/>
          </a:p>
        </p:txBody>
      </p:sp>
      <p:pic>
        <p:nvPicPr>
          <p:cNvPr id="4" name="Picture 3" descr="mans-hand-is-giving-an-apple-to-the-women-h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4191000"/>
            <a:ext cx="4495800" cy="23622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Arial Black" pitchFamily="34" charset="0"/>
                <a:ea typeface="Verdana" pitchFamily="34" charset="0"/>
                <a:cs typeface="Verdana" pitchFamily="34" charset="0"/>
              </a:rPr>
              <a:t>	4. ACTS OF GENEROSITY ARE 	MADE TO GOD AND MAN</a:t>
            </a:r>
            <a:endParaRPr lang="en-US" dirty="0" smtClean="0">
              <a:latin typeface="Arial Black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US" i="1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i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Matthew 25: 35-36, 40</a:t>
            </a:r>
          </a:p>
          <a:p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Giving wa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3048000"/>
            <a:ext cx="3483429" cy="2438400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458200" cy="5897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Arial Black" pitchFamily="34" charset="0"/>
                <a:ea typeface="Verdana" pitchFamily="34" charset="0"/>
                <a:cs typeface="Verdana" pitchFamily="34" charset="0"/>
              </a:rPr>
              <a:t>	5.</a:t>
            </a:r>
            <a:r>
              <a:rPr lang="en-US" b="1" dirty="0" smtClean="0">
                <a:latin typeface="Arial Black" pitchFamily="34" charset="0"/>
                <a:ea typeface="Verdana" pitchFamily="34" charset="0"/>
                <a:cs typeface="Verdana" pitchFamily="34" charset="0"/>
              </a:rPr>
              <a:t>  LOVE</a:t>
            </a:r>
            <a:r>
              <a:rPr lang="en-US" b="1" i="1" dirty="0" smtClean="0">
                <a:latin typeface="Arial Black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smtClean="0">
                <a:latin typeface="Arial Black" pitchFamily="34" charset="0"/>
                <a:ea typeface="Verdana" pitchFamily="34" charset="0"/>
                <a:cs typeface="Verdana" pitchFamily="34" charset="0"/>
              </a:rPr>
              <a:t>IS THE MOTIVE</a:t>
            </a:r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If I give all I possess to the poor and surrender my</a:t>
            </a:r>
          </a:p>
          <a:p>
            <a:pPr>
              <a:buNone/>
            </a:pP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body to the flames,</a:t>
            </a:r>
            <a:r>
              <a:rPr lang="en-US" sz="3600" b="1" i="1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3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and have not love, </a:t>
            </a:r>
          </a:p>
          <a:p>
            <a:pPr>
              <a:buNone/>
            </a:pP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I gain nothing” </a:t>
            </a:r>
          </a:p>
          <a:p>
            <a:pPr>
              <a:buNone/>
            </a:pP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(1 Cor.13:3 </a:t>
            </a:r>
            <a:r>
              <a:rPr lang="en-US" sz="2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NIV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</a:p>
          <a:p>
            <a:pPr>
              <a:buNone/>
            </a:pPr>
            <a:endParaRPr lang="en-US" sz="36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 descr="give from the he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676400"/>
            <a:ext cx="3429000" cy="28194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533400"/>
            <a:ext cx="4267200" cy="6096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“A gift to God cannot be measured by its size but by the degree of sacrifice which it represents, and the motive from which it is given” 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(Mel Rees, </a:t>
            </a: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God and Man, Inc.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p.48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5" name="Content Placeholder 4" descr="elephant-giving-flowers 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066800"/>
            <a:ext cx="4039659" cy="3581400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DEFINITION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51054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sz="3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Generosity</a:t>
            </a:r>
            <a:r>
              <a:rPr lang="en-US" sz="3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is the habit of giving without expecting anything in return. It can involve offering time, assets or talents to aid someone in need.</a:t>
            </a:r>
          </a:p>
          <a:p>
            <a:pPr>
              <a:buNone/>
            </a:pPr>
            <a:r>
              <a:rPr lang="en-US" sz="3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http://en.wikipedia.org/wiki/Generosity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/>
          </a:p>
        </p:txBody>
      </p:sp>
      <p:pic>
        <p:nvPicPr>
          <p:cNvPr id="6" name="Content Placeholder 5" descr="elephant-giving-flowers 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34000" y="1828800"/>
            <a:ext cx="3505200" cy="2979150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62484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Motives for any act of kindness are obviously important.  They reveal what is in the heart of the giver.</a:t>
            </a:r>
          </a:p>
          <a:p>
            <a:endParaRPr lang="en-US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Giving motivated out of a thirst for self-recognition is out of place for the Christian. </a:t>
            </a:r>
            <a:r>
              <a:rPr lang="en-US" sz="36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Matthew 6:3</a:t>
            </a: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>
              <a:buNone/>
            </a:pPr>
            <a:endParaRPr lang="en-US" sz="3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True Christian motivation comes from a selfless love whose focus of attention is God and fellow human beings.</a:t>
            </a:r>
          </a:p>
          <a:p>
            <a:endParaRPr lang="en-US" sz="3600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6.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PERSPECTIVE GAINED</a:t>
            </a:r>
          </a:p>
          <a:p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Giving helps us to gain a right perspective on possessions. We realize that they were never really ours to begin with but they were given to us by God to be used to help others.</a:t>
            </a:r>
          </a:p>
          <a:p>
            <a:endParaRPr lang="en-US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81000"/>
            <a:ext cx="5410200" cy="6096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7.TRANSFORMATION 	EXPERIENCED </a:t>
            </a:r>
            <a:endParaRPr lang="en-US" sz="35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God leaves it to men to exercise the feelings of compassion, tenderness, mercy. And without </a:t>
            </a:r>
          </a:p>
          <a:p>
            <a:pPr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occasions afforded to </a:t>
            </a:r>
          </a:p>
          <a:p>
            <a:pPr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exercise these, man </a:t>
            </a:r>
          </a:p>
          <a:p>
            <a:pPr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would soon become a </a:t>
            </a:r>
          </a:p>
          <a:p>
            <a:pPr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Stoic or a brute.</a:t>
            </a:r>
          </a:p>
          <a:p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(Adam Clarke’s </a:t>
            </a:r>
          </a:p>
          <a:p>
            <a:pPr>
              <a:buNone/>
            </a:pP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Commentary on the </a:t>
            </a:r>
          </a:p>
          <a:p>
            <a:pPr>
              <a:buNone/>
            </a:pP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Bible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on Deut. 15:11).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Content Placeholder 4" descr="Money Grabber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0" y="1066800"/>
            <a:ext cx="3581400" cy="4953000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GENEROSITY IS NOT LIMITED TO ECONOMIC POSITION</a:t>
            </a:r>
            <a:endParaRPr lang="en-US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495800" cy="5181600"/>
          </a:xfrm>
        </p:spPr>
        <p:txBody>
          <a:bodyPr>
            <a:normAutofit/>
          </a:bodyPr>
          <a:lstStyle/>
          <a:p>
            <a:r>
              <a:rPr lang="en-US" sz="3200" b="1" i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 Corinthians 8:2 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“Out of the most severe trial, their overflowing joy and their extreme poverty welled up in rich generosity.”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See also </a:t>
            </a:r>
            <a:r>
              <a:rPr lang="en-US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Mark 12: 41-44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Content Placeholder 4" descr="elephant-giving-flowers 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981200"/>
            <a:ext cx="4038600" cy="3352800"/>
          </a:xfr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 smtClean="0"/>
          </a:p>
          <a:p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Both in temporal and spiritual things, God commonly deals with his people according to the measure by which they deal with their brethren.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[See also </a:t>
            </a: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Luke 6:38; Prov. 19:17; Isaiah 3:11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]</a:t>
            </a:r>
            <a:endParaRPr lang="en-US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CONCLUSION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486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“The light of the gospel shining from the cross of Christ rebukes selfishness, and encourages liberality and benevolence”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Counsels on Stewardship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Chapter 1, page 14).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/>
          </a:p>
        </p:txBody>
      </p:sp>
      <p:pic>
        <p:nvPicPr>
          <p:cNvPr id="6" name="Content Placeholder 5" descr="Cross 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00200"/>
            <a:ext cx="4258842" cy="426720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Apostle Paul provides this summary: “And I am praying that you will put into action the generosity that comes from your faith as you understand and experience all the good things we have in Christ.” </a:t>
            </a:r>
            <a:r>
              <a:rPr lang="en-US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Philemon 1:6 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2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New Living Translation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Gift-Giv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4343400"/>
            <a:ext cx="4711700" cy="2133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640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 a reward awaits you, when Jesus comes and declares: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“Well done, good and faithful servant! You have been </a:t>
            </a:r>
          </a:p>
          <a:p>
            <a:pPr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faithful with a few </a:t>
            </a:r>
          </a:p>
          <a:p>
            <a:pPr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things; I will put </a:t>
            </a:r>
          </a:p>
          <a:p>
            <a:pPr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you in charge of </a:t>
            </a:r>
          </a:p>
          <a:p>
            <a:pPr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many things. Come </a:t>
            </a:r>
          </a:p>
          <a:p>
            <a:pPr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and share your </a:t>
            </a:r>
          </a:p>
          <a:p>
            <a:pPr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master's happiness!” </a:t>
            </a:r>
          </a:p>
          <a:p>
            <a:pPr>
              <a:buNone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(Matthew 25:21 NIV)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 descr="SECOND COM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981200"/>
            <a:ext cx="3810000" cy="4352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48400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/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5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en-US" sz="5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—END—</a:t>
            </a:r>
            <a:endParaRPr lang="en-US" sz="5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SEMINAR ACTIVITY</a:t>
            </a:r>
            <a:b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[3 Minutes]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Each of you, participants, will now think about (1) what you would consider to be the three most valuable points of this presentation, and (2) what one idea/concept you wish was included.</a:t>
            </a:r>
          </a:p>
          <a:p>
            <a:r>
              <a:rPr lang="en-US" dirty="0" smtClean="0"/>
              <a:t>Share your thoughts with one person seated near you.</a:t>
            </a:r>
            <a:endParaRPr lang="en-US" dirty="0"/>
          </a:p>
        </p:txBody>
      </p:sp>
      <p:pic>
        <p:nvPicPr>
          <p:cNvPr id="5" name="Content Placeholder 4" descr="Board Meet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676400"/>
            <a:ext cx="4495800" cy="385954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4495800" cy="5668963"/>
          </a:xfrm>
        </p:spPr>
        <p:txBody>
          <a:bodyPr>
            <a:normAutofit/>
          </a:bodyPr>
          <a:lstStyle/>
          <a:p>
            <a:endParaRPr lang="en-US" sz="3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Generosity may also be defined as spending time, money, or labor for others without expecting a reward.</a:t>
            </a:r>
          </a:p>
          <a:p>
            <a:endParaRPr lang="en-US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5" descr="MPj0431711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447800"/>
            <a:ext cx="373924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DEVELOPING THE PRINCIPLES--A BIBLICAL PERSPECTIVE </a:t>
            </a:r>
            <a:endParaRPr lang="en-U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1054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Generosity, and its twin concept of liberality, begins with God, who provided all things to  sustain humankind,</a:t>
            </a:r>
          </a:p>
          <a:p>
            <a:pPr>
              <a:buNone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even before He</a:t>
            </a:r>
          </a:p>
          <a:p>
            <a:pPr>
              <a:buNone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created man </a:t>
            </a:r>
          </a:p>
          <a:p>
            <a:pPr>
              <a:buNone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(Genesis 1:1).  </a:t>
            </a:r>
          </a:p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 found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every-</a:t>
            </a:r>
          </a:p>
          <a:p>
            <a:pPr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thing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when he got </a:t>
            </a:r>
          </a:p>
          <a:p>
            <a:pPr>
              <a:buNone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here; he brought </a:t>
            </a:r>
          </a:p>
          <a:p>
            <a:pPr>
              <a:buNone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nothing with Him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 descr="Graphics Natur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2438400"/>
            <a:ext cx="4425099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906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God is Owner; Man a Steward</a:t>
            </a:r>
            <a:endParaRPr lang="en-US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287963"/>
          </a:xfrm>
        </p:spPr>
        <p:txBody>
          <a:bodyPr>
            <a:normAutofit fontScale="92500"/>
          </a:bodyPr>
          <a:lstStyle/>
          <a:p>
            <a:endParaRPr lang="en-US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God is therefore the owner of all things; man is only a care-taker, or agent, or steward of God’s possessions. (</a:t>
            </a:r>
            <a:r>
              <a:rPr lang="en-US" sz="3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Genesis 1:28, 2;15; Psalm 24:1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</a:p>
          <a:p>
            <a:endParaRPr lang="en-US" dirty="0"/>
          </a:p>
        </p:txBody>
      </p:sp>
      <p:pic>
        <p:nvPicPr>
          <p:cNvPr id="5" name="Content Placeholder 4" descr="Graphics Nature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67200" y="1371600"/>
            <a:ext cx="4648200" cy="4299744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"/>
            <a:ext cx="4419600" cy="6172200"/>
          </a:xfrm>
        </p:spPr>
        <p:txBody>
          <a:bodyPr/>
          <a:lstStyle/>
          <a:p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steward is a servant, but a servant with authority </a:t>
            </a:r>
          </a:p>
          <a:p>
            <a:pPr>
              <a:buNone/>
            </a:pP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Handbook of Seventh-day Adventist Theology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p. 652).</a:t>
            </a:r>
          </a:p>
          <a:p>
            <a:pPr>
              <a:buNone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Content Placeholder 4" descr="7582103-businessman-giving-hand-for-handshake-isolated-on-whit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57799" y="685801"/>
            <a:ext cx="3581401" cy="5181600"/>
          </a:xfr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960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God has given man authority over His property, but God has not abdicate His position as Owner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(Psalm 24:1; 50:10-12; 147:8; Haggai 2:8).</a:t>
            </a: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buNone/>
            </a:pPr>
            <a:endParaRPr lang="en-US" sz="3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Anyone who claims ownership in any way is usurping God’s right. </a:t>
            </a:r>
          </a:p>
          <a:p>
            <a:pPr>
              <a:buNone/>
            </a:pP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9144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God’s Generosity in the Gift of Salvation</a:t>
            </a:r>
            <a:endParaRPr lang="en-US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495800" cy="5334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God’s generosity toward humankind is demonstrated not only in the creation of the earth for man, but also in His gift of salvation.</a:t>
            </a:r>
          </a:p>
          <a:p>
            <a:pPr>
              <a:buNone/>
            </a:pP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John 3:16,17 </a:t>
            </a:r>
            <a:endParaRPr lang="en-US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Content Placeholder 4" descr="Picture ff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219200"/>
            <a:ext cx="3886200" cy="5029200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911</Words>
  <Application>Microsoft Office PowerPoint</Application>
  <PresentationFormat>On-screen Show (4:3)</PresentationFormat>
  <Paragraphs>148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 HOW TO DEVELOP AND TEACH PRINCIPLES OF GENEROSITY </vt:lpstr>
      <vt:lpstr>Slide 2</vt:lpstr>
      <vt:lpstr>DEFINITION</vt:lpstr>
      <vt:lpstr>Slide 4</vt:lpstr>
      <vt:lpstr>DEVELOPING THE PRINCIPLES--A BIBLICAL PERSPECTIVE </vt:lpstr>
      <vt:lpstr>God is Owner; Man a Steward</vt:lpstr>
      <vt:lpstr>Slide 7</vt:lpstr>
      <vt:lpstr>Slide 8</vt:lpstr>
      <vt:lpstr>God’s Generosity in the Gift of Salvation</vt:lpstr>
      <vt:lpstr>Slide 10</vt:lpstr>
      <vt:lpstr>God Gives Constantly and Freely</vt:lpstr>
      <vt:lpstr>Slide 12</vt:lpstr>
      <vt:lpstr> Generosity: A Trait Accepted by Society</vt:lpstr>
      <vt:lpstr>Slide 14</vt:lpstr>
      <vt:lpstr>Slide 15</vt:lpstr>
      <vt:lpstr>Slide 16</vt:lpstr>
      <vt:lpstr>Slide 17</vt:lpstr>
      <vt:lpstr>TEACHING CHRISTIAN GENEROSITY</vt:lpstr>
      <vt:lpstr> Here are some fundamental principles for teaching Christian Generosity. 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GENEROSITY IS NOT LIMITED TO ECONOMIC POSITION</vt:lpstr>
      <vt:lpstr>Slide 34</vt:lpstr>
      <vt:lpstr>CONCLUSION</vt:lpstr>
      <vt:lpstr>Slide 36</vt:lpstr>
      <vt:lpstr>Slide 37</vt:lpstr>
      <vt:lpstr>Slide 38</vt:lpstr>
      <vt:lpstr>SEMINAR ACTIVITY [3 Minutes]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LIBERALITY</dc:title>
  <dc:creator>James Daniel</dc:creator>
  <cp:lastModifiedBy>James Daniel</cp:lastModifiedBy>
  <cp:revision>134</cp:revision>
  <dcterms:created xsi:type="dcterms:W3CDTF">2013-02-10T14:15:59Z</dcterms:created>
  <dcterms:modified xsi:type="dcterms:W3CDTF">2013-03-06T17:30:14Z</dcterms:modified>
</cp:coreProperties>
</file>