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7" r:id="rId3"/>
    <p:sldMasterId id="2147483710" r:id="rId4"/>
    <p:sldMasterId id="2147483722" r:id="rId5"/>
    <p:sldMasterId id="2147483734" r:id="rId6"/>
  </p:sldMasterIdLst>
  <p:notesMasterIdLst>
    <p:notesMasterId r:id="rId52"/>
  </p:notesMasterIdLst>
  <p:sldIdLst>
    <p:sldId id="367" r:id="rId7"/>
    <p:sldId id="357" r:id="rId8"/>
    <p:sldId id="358" r:id="rId9"/>
    <p:sldId id="365" r:id="rId10"/>
    <p:sldId id="368" r:id="rId11"/>
    <p:sldId id="369" r:id="rId12"/>
    <p:sldId id="366" r:id="rId13"/>
    <p:sldId id="308" r:id="rId14"/>
    <p:sldId id="312" r:id="rId15"/>
    <p:sldId id="286" r:id="rId16"/>
    <p:sldId id="282" r:id="rId17"/>
    <p:sldId id="311" r:id="rId18"/>
    <p:sldId id="370" r:id="rId19"/>
    <p:sldId id="313" r:id="rId20"/>
    <p:sldId id="315" r:id="rId21"/>
    <p:sldId id="316" r:id="rId22"/>
    <p:sldId id="318" r:id="rId23"/>
    <p:sldId id="281" r:id="rId24"/>
    <p:sldId id="321" r:id="rId25"/>
    <p:sldId id="322" r:id="rId26"/>
    <p:sldId id="323" r:id="rId27"/>
    <p:sldId id="325" r:id="rId28"/>
    <p:sldId id="326" r:id="rId29"/>
    <p:sldId id="328" r:id="rId30"/>
    <p:sldId id="329" r:id="rId31"/>
    <p:sldId id="330" r:id="rId32"/>
    <p:sldId id="333" r:id="rId33"/>
    <p:sldId id="334" r:id="rId34"/>
    <p:sldId id="335" r:id="rId35"/>
    <p:sldId id="336" r:id="rId36"/>
    <p:sldId id="338" r:id="rId37"/>
    <p:sldId id="339" r:id="rId38"/>
    <p:sldId id="343" r:id="rId39"/>
    <p:sldId id="340" r:id="rId40"/>
    <p:sldId id="355" r:id="rId41"/>
    <p:sldId id="341" r:id="rId42"/>
    <p:sldId id="345" r:id="rId43"/>
    <p:sldId id="347" r:id="rId44"/>
    <p:sldId id="349" r:id="rId45"/>
    <p:sldId id="350" r:id="rId46"/>
    <p:sldId id="351" r:id="rId47"/>
    <p:sldId id="353" r:id="rId48"/>
    <p:sldId id="354" r:id="rId49"/>
    <p:sldId id="306" r:id="rId50"/>
    <p:sldId id="36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75" autoAdjust="0"/>
  </p:normalViewPr>
  <p:slideViewPr>
    <p:cSldViewPr>
      <p:cViewPr>
        <p:scale>
          <a:sx n="80" d="100"/>
          <a:sy n="80" d="100"/>
        </p:scale>
        <p:origin x="-846" y="-5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B7540-92ED-43BB-ACC5-4E37238F3CA0}" type="datetimeFigureOut">
              <a:rPr lang="es-ES" smtClean="0"/>
              <a:pPr/>
              <a:t>19/03/2013</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CB343-B35F-4697-841B-5D8C3487C41F}" type="slidenum">
              <a:rPr lang="es-ES" smtClean="0"/>
              <a:pPr/>
              <a:t>‹#›</a:t>
            </a:fld>
            <a:endParaRPr lang="es-ES"/>
          </a:p>
        </p:txBody>
      </p:sp>
    </p:spTree>
    <p:extLst>
      <p:ext uri="{BB962C8B-B14F-4D97-AF65-F5344CB8AC3E}">
        <p14:creationId xmlns:p14="http://schemas.microsoft.com/office/powerpoint/2010/main" xmlns="" val="153255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5CB343-B35F-4697-841B-5D8C3487C41F}" type="slidenum">
              <a:rPr lang="es-ES" smtClean="0"/>
              <a:pPr/>
              <a:t>31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FFC744-6A2A-4FCD-BB18-840ADC4CDDFB}" type="datetime1">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09793-B7E2-42B4-A1E0-641034C53645}" type="datetime1">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6EE44-A888-4B42-A19C-8E10775954D6}" type="datetime1">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92075"/>
            <a:ext cx="9144000" cy="69500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F39DDBA9-E90C-425B-A3AC-D67CE18ED244}" type="datetime1">
              <a:rPr lang="en-US" smtClean="0"/>
              <a:pPr>
                <a:defRPr/>
              </a:pPr>
              <a:t>3/19/2013</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2EF5379E-824B-4B65-B9AC-B6461C4ED1FA}" type="slidenum">
              <a:rPr lang="en-US"/>
              <a:pPr>
                <a:defRPr/>
              </a:pPr>
              <a:t>‹#›</a:t>
            </a:fld>
            <a:endParaRPr lang="en-US"/>
          </a:p>
        </p:txBody>
      </p:sp>
    </p:spTree>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1B445D2A-94A2-4C25-9276-589832945698}" type="datetime1">
              <a:rPr lang="en-US" smtClean="0"/>
              <a:pPr>
                <a:defRPr/>
              </a:pPr>
              <a:t>3/19/2013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89CB18AB-AC3F-4ACB-BEF5-A55C87D12199}" type="slidenum">
              <a:rPr lang="en-US"/>
              <a:pPr>
                <a:defRPr/>
              </a:pPr>
              <a:t>‹#›</a:t>
            </a:fld>
            <a:endParaRPr lang="en-US"/>
          </a:p>
        </p:txBody>
      </p:sp>
    </p:spTree>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5898F0A4-19EC-4575-BA5A-0A2148F698CA}" type="datetime1">
              <a:rPr lang="en-US" smtClean="0"/>
              <a:pPr>
                <a:defRPr/>
              </a:pPr>
              <a:t>3/19/2013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956A8430-4558-447E-A377-818297AA0DC4}" type="slidenum">
              <a:rPr lang="en-US"/>
              <a:pPr>
                <a:defRPr/>
              </a:pPr>
              <a:t>‹#›</a:t>
            </a:fld>
            <a:endParaRPr lang="en-US"/>
          </a:p>
        </p:txBody>
      </p:sp>
    </p:spTree>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11AC166C-BF9D-4B19-B6B6-00F33C45F998}" type="datetime1">
              <a:rPr lang="en-US" smtClean="0"/>
              <a:pPr>
                <a:defRPr/>
              </a:pPr>
              <a:t>3/19/2013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C234FC5C-7972-4AAB-BE82-E94F8F8D175E}" type="slidenum">
              <a:rPr lang="en-US"/>
              <a:pPr>
                <a:defRPr/>
              </a:pPr>
              <a:t>‹#›</a:t>
            </a:fld>
            <a:endParaRPr lang="en-US"/>
          </a:p>
        </p:txBody>
      </p:sp>
    </p:spTree>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CC07B74E-B33F-4D2F-ADB7-CC4646CE408D}" type="datetime1">
              <a:rPr lang="en-US" smtClean="0"/>
              <a:pPr>
                <a:defRPr/>
              </a:pPr>
              <a:t>3/19/2013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8EAD699D-1A93-4286-9AC4-2BD34728FDDA}" type="slidenum">
              <a:rPr lang="en-US"/>
              <a:pPr>
                <a:defRPr/>
              </a:pPr>
              <a:t>‹#›</a:t>
            </a:fld>
            <a:endParaRPr lang="en-US"/>
          </a:p>
        </p:txBody>
      </p:sp>
    </p:spTree>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EC8E9FF5-BAD8-48E5-9271-5312538C0684}" type="datetime1">
              <a:rPr lang="en-US" smtClean="0"/>
              <a:pPr>
                <a:defRPr/>
              </a:pPr>
              <a:t>3/19/2013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6BC4FF39-F563-42CB-B7EF-F5DEB3ACA5FE}" type="slidenum">
              <a:rPr lang="en-US"/>
              <a:pPr>
                <a:defRPr/>
              </a:pPr>
              <a:t>‹#›</a:t>
            </a:fld>
            <a:endParaRPr lang="en-US"/>
          </a:p>
        </p:txBody>
      </p:sp>
    </p:spTree>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771A9441-50AC-4E5C-8199-B479B3960B3D}" type="datetime1">
              <a:rPr lang="en-US" smtClean="0"/>
              <a:pPr>
                <a:defRPr/>
              </a:pPr>
              <a:t>3/19/2013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193FC73E-5805-43DE-98C5-6D3761A4C56C}" type="slidenum">
              <a:rPr lang="en-US"/>
              <a:pPr>
                <a:defRPr/>
              </a:pPr>
              <a:t>‹#›</a:t>
            </a:fld>
            <a:endParaRPr lang="en-US"/>
          </a:p>
        </p:txBody>
      </p:sp>
    </p:spTree>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D8AA006F-8529-45EF-B2F9-BB13F62C0603}" type="datetime1">
              <a:rPr lang="en-US" smtClean="0"/>
              <a:pPr>
                <a:defRPr/>
              </a:pPr>
              <a:t>3/19/2013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129A63F6-55EF-4753-B075-DDC3B78DF639}" type="slidenum">
              <a:rPr lang="en-US"/>
              <a:pPr>
                <a:defRPr/>
              </a:pPr>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DEC9A-F713-49A2-BA15-A4536CF0CD57}" type="datetime1">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8E4FA6E9-BB80-4271-8C2D-E69F351B2EB7}" type="datetime1">
              <a:rPr lang="en-US" smtClean="0"/>
              <a:pPr>
                <a:defRPr/>
              </a:pPr>
              <a:t>3/19/2013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8FF789A1-29E1-4328-881B-68BEE2CD801F}" type="slidenum">
              <a:rPr lang="en-US"/>
              <a:pPr>
                <a:defRPr/>
              </a:pPr>
              <a:t>‹#›</a:t>
            </a:fld>
            <a:endParaRPr lang="en-US"/>
          </a:p>
        </p:txBody>
      </p:sp>
    </p:spTree>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550BF8A4-7C5D-430E-A4E6-12EBF4C44653}" type="datetime1">
              <a:rPr lang="en-US" smtClean="0"/>
              <a:pPr>
                <a:defRPr/>
              </a:pPr>
              <a:t>3/19/2013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E85958BB-EFA1-4618-88E8-3622792D5746}" type="slidenum">
              <a:rPr lang="en-US"/>
              <a:pPr>
                <a:defRPr/>
              </a:pPr>
              <a:t>‹#›</a:t>
            </a:fld>
            <a:endParaRPr lang="en-US"/>
          </a:p>
        </p:txBody>
      </p:sp>
    </p:spTree>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60B77480-1D00-4E46-AC8D-F80BD3ADACAE}" type="datetime1">
              <a:rPr lang="en-US" smtClean="0"/>
              <a:pPr>
                <a:defRPr/>
              </a:pPr>
              <a:t>3/19/2013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680A1325-6ED1-47E9-9FB0-6F35636AE250}" type="slidenum">
              <a:rPr lang="en-US"/>
              <a:pPr>
                <a:defRPr/>
              </a:pPr>
              <a:t>‹#›</a:t>
            </a:fld>
            <a:endParaRPr lang="en-US"/>
          </a:p>
        </p:txBody>
      </p:sp>
    </p:spTree>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3992EEC-90C6-4EDB-A9EE-012E5431751A}" type="datetime1">
              <a:rPr lang="en-US" smtClean="0">
                <a:solidFill>
                  <a:srgbClr val="000000"/>
                </a:solidFill>
              </a:rPr>
              <a:pPr>
                <a:defRPr/>
              </a:pPr>
              <a:t>3/19/2013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1C2D1-4890-453B-A243-5108B3D1D23D}"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48A249-A87E-44AE-A2B8-4F53C3B85E65}" type="datetime1">
              <a:rPr lang="en-US" smtClean="0">
                <a:solidFill>
                  <a:srgbClr val="000000"/>
                </a:solidFill>
              </a:rPr>
              <a:pPr>
                <a:defRPr/>
              </a:pPr>
              <a:t>3/19/2013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9D4015-3057-49E2-A3F0-9074F48B69AB}"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57FDF08-7231-40D4-A723-D6069F65B7DE}" type="datetime1">
              <a:rPr lang="en-US" smtClean="0">
                <a:solidFill>
                  <a:srgbClr val="000000"/>
                </a:solidFill>
              </a:rPr>
              <a:pPr>
                <a:defRPr/>
              </a:pPr>
              <a:t>3/19/2013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FB7B7-B8B3-4AC1-864B-AE9012F3ED74}"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21568C0-C806-4EE3-ABCF-4E0B0A35FAFF}" type="datetime1">
              <a:rPr lang="en-US" smtClean="0">
                <a:solidFill>
                  <a:srgbClr val="000000"/>
                </a:solidFill>
              </a:rPr>
              <a:pPr>
                <a:defRPr/>
              </a:pPr>
              <a:t>3/19/2013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9E1ADE-3FA9-4369-8856-9A6036C49B83}"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C33C472-89FA-41A9-80EA-6107B8B923B6}" type="datetime1">
              <a:rPr lang="en-US" smtClean="0">
                <a:solidFill>
                  <a:srgbClr val="000000"/>
                </a:solidFill>
              </a:rPr>
              <a:pPr>
                <a:defRPr/>
              </a:pPr>
              <a:t>3/19/2013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92475E-A1DF-4A16-AA78-EB9CB85EC818}"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CDD0235-6746-41F2-90CB-2AB613B6A22A}" type="datetime1">
              <a:rPr lang="en-US" smtClean="0">
                <a:solidFill>
                  <a:srgbClr val="000000"/>
                </a:solidFill>
              </a:rPr>
              <a:pPr>
                <a:defRPr/>
              </a:pPr>
              <a:t>3/19/2013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7FCD8D-512C-4CC3-A7BC-3B6E989E29D2}"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10688D-D8C5-49E5-8FF7-6C2D0558C5D8}" type="datetime1">
              <a:rPr lang="en-US" smtClean="0">
                <a:solidFill>
                  <a:srgbClr val="000000"/>
                </a:solidFill>
              </a:rPr>
              <a:pPr>
                <a:defRPr/>
              </a:pPr>
              <a:t>3/19/2013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D139E3-42FA-42C7-B301-090F32DF1899}"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F51A6-52FD-4977-9EA8-14F36D267B75}" type="datetime1">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AC2B7E-790B-4B17-A83E-878713D2D7BE}" type="datetime1">
              <a:rPr lang="en-US" smtClean="0">
                <a:solidFill>
                  <a:srgbClr val="000000"/>
                </a:solidFill>
              </a:rPr>
              <a:pPr>
                <a:defRPr/>
              </a:pPr>
              <a:t>3/19/2013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6CD3A9-54BA-4ACA-A583-9433221E875B}"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E68ADB7-E6D9-4F92-8BA9-52A428BB1865}" type="datetime1">
              <a:rPr lang="en-US" smtClean="0">
                <a:solidFill>
                  <a:srgbClr val="000000"/>
                </a:solidFill>
              </a:rPr>
              <a:pPr>
                <a:defRPr/>
              </a:pPr>
              <a:t>3/19/2013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EACE6A-9A86-40E0-BCAF-1A03DBE9158B}"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DED6D7B-101A-438A-AAF7-E75777BC2CA9}" type="datetime1">
              <a:rPr lang="en-US" smtClean="0">
                <a:solidFill>
                  <a:srgbClr val="000000"/>
                </a:solidFill>
              </a:rPr>
              <a:pPr>
                <a:defRPr/>
              </a:pPr>
              <a:t>3/19/2013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6FC7D9-1B8C-4A61-91C8-ED9339FBBC2D}"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A03531-2164-46CC-A4FF-A56C66453CCE}" type="datetime1">
              <a:rPr lang="en-US" smtClean="0">
                <a:solidFill>
                  <a:srgbClr val="000000"/>
                </a:solidFill>
              </a:rPr>
              <a:pPr>
                <a:defRPr/>
              </a:pPr>
              <a:t>3/19/2013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C32600-E5C6-4688-99B3-17727F71D46B}"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BBD4DA4-156D-424D-8508-07DBBE35145F}" type="datetime1">
              <a:rPr lang="en-US" smtClean="0">
                <a:solidFill>
                  <a:srgbClr val="000000"/>
                </a:solidFill>
              </a:rPr>
              <a:pPr>
                <a:defRPr/>
              </a:pPr>
              <a:t>3/19/2013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01DF25-DF3D-44F1-8845-884B0188DF86}" type="slidenum">
              <a:rPr lang="en-US">
                <a:solidFill>
                  <a:srgbClr val="000000"/>
                </a:solidFill>
              </a:rPr>
              <a:pPr>
                <a:defRPr/>
              </a:pPr>
              <a:t>‹#›</a:t>
            </a:fld>
            <a:endParaRPr lang="en-US">
              <a:solidFill>
                <a:srgbClr val="000000"/>
              </a:solidFill>
            </a:endParaRPr>
          </a:p>
        </p:txBody>
      </p:sp>
    </p:spTree>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FFC744-6A2A-4FCD-BB18-840ADC4CDDFB}" type="datetime1">
              <a:rPr lang="en-US" smtClean="0">
                <a:solidFill>
                  <a:prstClr val="black">
                    <a:tint val="75000"/>
                  </a:prstClr>
                </a:solidFill>
              </a:rPr>
              <a:pPr/>
              <a:t>3/19/2013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DEC9A-F713-49A2-BA15-A4536CF0CD57}" type="datetime1">
              <a:rPr lang="en-US" smtClean="0">
                <a:solidFill>
                  <a:prstClr val="black">
                    <a:tint val="75000"/>
                  </a:prstClr>
                </a:solidFill>
              </a:rPr>
              <a:pPr/>
              <a:t>3/19/2013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F51A6-52FD-4977-9EA8-14F36D267B75}" type="datetime1">
              <a:rPr lang="en-US" smtClean="0">
                <a:solidFill>
                  <a:prstClr val="black">
                    <a:tint val="75000"/>
                  </a:prstClr>
                </a:solidFill>
              </a:rPr>
              <a:pPr/>
              <a:t>3/19/2013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DEDF21-E3E0-4936-BA66-4874EFBBA776}" type="datetime1">
              <a:rPr lang="en-US" smtClean="0">
                <a:solidFill>
                  <a:prstClr val="black">
                    <a:tint val="75000"/>
                  </a:prstClr>
                </a:solidFill>
              </a:rPr>
              <a:pPr/>
              <a:t>3/19/2013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B6E788-872A-4599-B19E-51DAB508DF08}" type="datetime1">
              <a:rPr lang="en-US" smtClean="0">
                <a:solidFill>
                  <a:prstClr val="black">
                    <a:tint val="75000"/>
                  </a:prstClr>
                </a:solidFill>
              </a:rPr>
              <a:pPr/>
              <a:t>3/19/2013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DEDF21-E3E0-4936-BA66-4874EFBBA776}" type="datetime1">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C3D23-9097-4E41-84B7-CAC1E02F599C}" type="datetime1">
              <a:rPr lang="en-US" smtClean="0">
                <a:solidFill>
                  <a:prstClr val="black">
                    <a:tint val="75000"/>
                  </a:prstClr>
                </a:solidFill>
              </a:rPr>
              <a:pPr/>
              <a:t>3/19/2013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3763C-B3E2-41B3-AFB1-9735E007C1EA}" type="datetime1">
              <a:rPr lang="en-US" smtClean="0">
                <a:solidFill>
                  <a:prstClr val="black">
                    <a:tint val="75000"/>
                  </a:prstClr>
                </a:solidFill>
              </a:rPr>
              <a:pPr/>
              <a:t>3/19/2013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D02C3-6D3B-405C-9A7C-3C8BC36CB2B6}" type="datetime1">
              <a:rPr lang="en-US" smtClean="0">
                <a:solidFill>
                  <a:prstClr val="black">
                    <a:tint val="75000"/>
                  </a:prstClr>
                </a:solidFill>
              </a:rPr>
              <a:pPr/>
              <a:t>3/19/2013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8810D-55FA-495E-83B2-7CCAACFBB649}" type="datetime1">
              <a:rPr lang="en-US" smtClean="0">
                <a:solidFill>
                  <a:prstClr val="black">
                    <a:tint val="75000"/>
                  </a:prstClr>
                </a:solidFill>
              </a:rPr>
              <a:pPr/>
              <a:t>3/19/2013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09793-B7E2-42B4-A1E0-641034C53645}" type="datetime1">
              <a:rPr lang="en-US" smtClean="0">
                <a:solidFill>
                  <a:prstClr val="black">
                    <a:tint val="75000"/>
                  </a:prstClr>
                </a:solidFill>
              </a:rPr>
              <a:pPr/>
              <a:t>3/19/2013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6EE44-A888-4B42-A19C-8E10775954D6}" type="datetime1">
              <a:rPr lang="en-US" smtClean="0">
                <a:solidFill>
                  <a:prstClr val="black">
                    <a:tint val="75000"/>
                  </a:prstClr>
                </a:solidFill>
              </a:rPr>
              <a:pPr/>
              <a:t>3/19/2013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92075"/>
            <a:ext cx="9144000" cy="69500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7FBCFA36-75E5-40A5-B31F-47C2CC8FF8BD}" type="datetimeFigureOut">
              <a:rPr lang="en-US"/>
              <a:pPr>
                <a:defRPr/>
              </a:pPr>
              <a:t>3/19/2013</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2EF5379E-824B-4B65-B9AC-B6461C4ED1FA}" type="slidenum">
              <a:rPr lang="en-US"/>
              <a:pPr>
                <a:defRPr/>
              </a:pPr>
              <a:t>‹#›</a:t>
            </a:fld>
            <a:endParaRPr lang="en-US"/>
          </a:p>
        </p:txBody>
      </p:sp>
    </p:spTree>
    <p:extLst>
      <p:ext uri="{BB962C8B-B14F-4D97-AF65-F5344CB8AC3E}">
        <p14:creationId xmlns:p14="http://schemas.microsoft.com/office/powerpoint/2010/main" xmlns="" val="2962105954"/>
      </p:ext>
    </p:extLst>
  </p:cSld>
  <p:clrMapOvr>
    <a:masterClrMapping/>
  </p:clrMapOvr>
  <p:transition spd="med">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FC591684-E562-4317-9CF9-9C00EDBB36F6}" type="datetimeFigureOut">
              <a:rPr lang="en-US"/>
              <a:pPr>
                <a:defRPr/>
              </a:pPr>
              <a:t>3/19/2013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89CB18AB-AC3F-4ACB-BEF5-A55C87D12199}" type="slidenum">
              <a:rPr lang="en-US"/>
              <a:pPr>
                <a:defRPr/>
              </a:pPr>
              <a:t>‹#›</a:t>
            </a:fld>
            <a:endParaRPr lang="en-US"/>
          </a:p>
        </p:txBody>
      </p:sp>
    </p:spTree>
    <p:extLst>
      <p:ext uri="{BB962C8B-B14F-4D97-AF65-F5344CB8AC3E}">
        <p14:creationId xmlns:p14="http://schemas.microsoft.com/office/powerpoint/2010/main" xmlns="" val="1438121184"/>
      </p:ext>
    </p:extLst>
  </p:cSld>
  <p:clrMapOvr>
    <a:masterClrMapping/>
  </p:clrMapOvr>
  <p:transition spd="med">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914BAB80-F9FE-401A-9231-D1ED8025D91F}" type="datetimeFigureOut">
              <a:rPr lang="en-US"/>
              <a:pPr>
                <a:defRPr/>
              </a:pPr>
              <a:t>3/19/2013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956A8430-4558-447E-A377-818297AA0DC4}" type="slidenum">
              <a:rPr lang="en-US"/>
              <a:pPr>
                <a:defRPr/>
              </a:pPr>
              <a:t>‹#›</a:t>
            </a:fld>
            <a:endParaRPr lang="en-US"/>
          </a:p>
        </p:txBody>
      </p:sp>
    </p:spTree>
    <p:extLst>
      <p:ext uri="{BB962C8B-B14F-4D97-AF65-F5344CB8AC3E}">
        <p14:creationId xmlns:p14="http://schemas.microsoft.com/office/powerpoint/2010/main" xmlns="" val="3094351157"/>
      </p:ext>
    </p:extLst>
  </p:cSld>
  <p:clrMapOvr>
    <a:masterClrMapping/>
  </p:clrMapOvr>
  <p:transition spd="med">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61286E1D-A907-4074-8C04-6C48157EA240}" type="datetimeFigureOut">
              <a:rPr lang="en-US"/>
              <a:pPr>
                <a:defRPr/>
              </a:pPr>
              <a:t>3/19/2013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C234FC5C-7972-4AAB-BE82-E94F8F8D175E}" type="slidenum">
              <a:rPr lang="en-US"/>
              <a:pPr>
                <a:defRPr/>
              </a:pPr>
              <a:t>‹#›</a:t>
            </a:fld>
            <a:endParaRPr lang="en-US"/>
          </a:p>
        </p:txBody>
      </p:sp>
    </p:spTree>
    <p:extLst>
      <p:ext uri="{BB962C8B-B14F-4D97-AF65-F5344CB8AC3E}">
        <p14:creationId xmlns:p14="http://schemas.microsoft.com/office/powerpoint/2010/main" xmlns="" val="3466503458"/>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B6E788-872A-4599-B19E-51DAB508DF08}" type="datetime1">
              <a:rPr lang="en-US" smtClean="0"/>
              <a:pPr/>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238998C8-1C87-43E6-90DB-E3DC2549E3F9}" type="datetimeFigureOut">
              <a:rPr lang="en-US"/>
              <a:pPr>
                <a:defRPr/>
              </a:pPr>
              <a:t>3/19/2013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8EAD699D-1A93-4286-9AC4-2BD34728FDDA}" type="slidenum">
              <a:rPr lang="en-US"/>
              <a:pPr>
                <a:defRPr/>
              </a:pPr>
              <a:t>‹#›</a:t>
            </a:fld>
            <a:endParaRPr lang="en-US"/>
          </a:p>
        </p:txBody>
      </p:sp>
    </p:spTree>
    <p:extLst>
      <p:ext uri="{BB962C8B-B14F-4D97-AF65-F5344CB8AC3E}">
        <p14:creationId xmlns:p14="http://schemas.microsoft.com/office/powerpoint/2010/main" xmlns="" val="955832188"/>
      </p:ext>
    </p:extLst>
  </p:cSld>
  <p:clrMapOvr>
    <a:masterClrMapping/>
  </p:clrMapOvr>
  <p:transition spd="med">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88342517-59FA-48B0-AFE8-D3160F41BBE9}" type="datetimeFigureOut">
              <a:rPr lang="en-US"/>
              <a:pPr>
                <a:defRPr/>
              </a:pPr>
              <a:t>3/19/2013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6BC4FF39-F563-42CB-B7EF-F5DEB3ACA5FE}" type="slidenum">
              <a:rPr lang="en-US"/>
              <a:pPr>
                <a:defRPr/>
              </a:pPr>
              <a:t>‹#›</a:t>
            </a:fld>
            <a:endParaRPr lang="en-US"/>
          </a:p>
        </p:txBody>
      </p:sp>
    </p:spTree>
    <p:extLst>
      <p:ext uri="{BB962C8B-B14F-4D97-AF65-F5344CB8AC3E}">
        <p14:creationId xmlns:p14="http://schemas.microsoft.com/office/powerpoint/2010/main" xmlns="" val="3706005000"/>
      </p:ext>
    </p:extLst>
  </p:cSld>
  <p:clrMapOvr>
    <a:masterClrMapping/>
  </p:clrMapOvr>
  <p:transition spd="med">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93158E5A-B36D-4C3E-9CE6-171D4E95829F}" type="datetimeFigureOut">
              <a:rPr lang="en-US"/>
              <a:pPr>
                <a:defRPr/>
              </a:pPr>
              <a:t>3/19/2013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193FC73E-5805-43DE-98C5-6D3761A4C56C}" type="slidenum">
              <a:rPr lang="en-US"/>
              <a:pPr>
                <a:defRPr/>
              </a:pPr>
              <a:t>‹#›</a:t>
            </a:fld>
            <a:endParaRPr lang="en-US"/>
          </a:p>
        </p:txBody>
      </p:sp>
    </p:spTree>
    <p:extLst>
      <p:ext uri="{BB962C8B-B14F-4D97-AF65-F5344CB8AC3E}">
        <p14:creationId xmlns:p14="http://schemas.microsoft.com/office/powerpoint/2010/main" xmlns="" val="3172736228"/>
      </p:ext>
    </p:extLst>
  </p:cSld>
  <p:clrMapOvr>
    <a:masterClrMapping/>
  </p:clrMapOvr>
  <p:transition spd="med">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B13C4936-5979-4CBF-88C0-56218E7FA2DF}" type="datetimeFigureOut">
              <a:rPr lang="en-US"/>
              <a:pPr>
                <a:defRPr/>
              </a:pPr>
              <a:t>3/19/2013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129A63F6-55EF-4753-B075-DDC3B78DF639}" type="slidenum">
              <a:rPr lang="en-US"/>
              <a:pPr>
                <a:defRPr/>
              </a:pPr>
              <a:t>‹#›</a:t>
            </a:fld>
            <a:endParaRPr lang="en-US"/>
          </a:p>
        </p:txBody>
      </p:sp>
    </p:spTree>
    <p:extLst>
      <p:ext uri="{BB962C8B-B14F-4D97-AF65-F5344CB8AC3E}">
        <p14:creationId xmlns:p14="http://schemas.microsoft.com/office/powerpoint/2010/main" xmlns="" val="2299682119"/>
      </p:ext>
    </p:extLst>
  </p:cSld>
  <p:clrMapOvr>
    <a:masterClrMapping/>
  </p:clrMapOvr>
  <p:transition spd="med">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72F22639-6B60-4D2D-8AAC-555AF29B26AF}" type="datetimeFigureOut">
              <a:rPr lang="en-US"/>
              <a:pPr>
                <a:defRPr/>
              </a:pPr>
              <a:t>3/19/2013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8FF789A1-29E1-4328-881B-68BEE2CD801F}" type="slidenum">
              <a:rPr lang="en-US"/>
              <a:pPr>
                <a:defRPr/>
              </a:pPr>
              <a:t>‹#›</a:t>
            </a:fld>
            <a:endParaRPr lang="en-US"/>
          </a:p>
        </p:txBody>
      </p:sp>
    </p:spTree>
    <p:extLst>
      <p:ext uri="{BB962C8B-B14F-4D97-AF65-F5344CB8AC3E}">
        <p14:creationId xmlns:p14="http://schemas.microsoft.com/office/powerpoint/2010/main" xmlns="" val="2066351435"/>
      </p:ext>
    </p:extLst>
  </p:cSld>
  <p:clrMapOvr>
    <a:masterClrMapping/>
  </p:clrMapOvr>
  <p:transition spd="med">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5F88204D-C5C5-475C-B452-2FFDFBA701C0}" type="datetimeFigureOut">
              <a:rPr lang="en-US"/>
              <a:pPr>
                <a:defRPr/>
              </a:pPr>
              <a:t>3/19/2013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E85958BB-EFA1-4618-88E8-3622792D5746}" type="slidenum">
              <a:rPr lang="en-US"/>
              <a:pPr>
                <a:defRPr/>
              </a:pPr>
              <a:t>‹#›</a:t>
            </a:fld>
            <a:endParaRPr lang="en-US"/>
          </a:p>
        </p:txBody>
      </p:sp>
    </p:spTree>
    <p:extLst>
      <p:ext uri="{BB962C8B-B14F-4D97-AF65-F5344CB8AC3E}">
        <p14:creationId xmlns:p14="http://schemas.microsoft.com/office/powerpoint/2010/main" xmlns="" val="727061736"/>
      </p:ext>
    </p:extLst>
  </p:cSld>
  <p:clrMapOvr>
    <a:masterClrMapping/>
  </p:clrMapOvr>
  <p:transition spd="med">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FEE3359A-39FC-4FE7-B89A-E1E6162740E9}" type="datetimeFigureOut">
              <a:rPr lang="en-US"/>
              <a:pPr>
                <a:defRPr/>
              </a:pPr>
              <a:t>3/19/2013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defRPr>
            </a:lvl1pPr>
          </a:lstStyle>
          <a:p>
            <a:pPr>
              <a:defRPr/>
            </a:pPr>
            <a:fld id="{680A1325-6ED1-47E9-9FB0-6F35636AE250}" type="slidenum">
              <a:rPr lang="en-US"/>
              <a:pPr>
                <a:defRPr/>
              </a:pPr>
              <a:t>‹#›</a:t>
            </a:fld>
            <a:endParaRPr lang="en-US"/>
          </a:p>
        </p:txBody>
      </p:sp>
    </p:spTree>
    <p:extLst>
      <p:ext uri="{BB962C8B-B14F-4D97-AF65-F5344CB8AC3E}">
        <p14:creationId xmlns:p14="http://schemas.microsoft.com/office/powerpoint/2010/main" xmlns="" val="3915369565"/>
      </p:ext>
    </p:extLst>
  </p:cSld>
  <p:clrMapOvr>
    <a:masterClrMapping/>
  </p:clrMapOvr>
  <p:transition spd="med">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grpSp>
      <p:sp>
        <p:nvSpPr>
          <p:cNvPr id="62157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6215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solidFill>
                <a:srgbClr val="FFFFFF"/>
              </a:solidFill>
              <a:latin typeface="Arial"/>
            </a:endParaRP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solidFill>
                <a:srgbClr val="FFFFFF"/>
              </a:solidFill>
              <a:latin typeface="Arial"/>
            </a:endParaRPr>
          </a:p>
        </p:txBody>
      </p:sp>
      <p:sp>
        <p:nvSpPr>
          <p:cNvPr id="13" name="Rectangle 13"/>
          <p:cNvSpPr>
            <a:spLocks noGrp="1" noChangeArrowheads="1"/>
          </p:cNvSpPr>
          <p:nvPr>
            <p:ph type="sldNum" sz="quarter" idx="12"/>
          </p:nvPr>
        </p:nvSpPr>
        <p:spPr/>
        <p:txBody>
          <a:bodyPr/>
          <a:lstStyle>
            <a:lvl1pPr>
              <a:defRPr/>
            </a:lvl1pPr>
          </a:lstStyle>
          <a:p>
            <a:pPr>
              <a:defRPr/>
            </a:pPr>
            <a:fld id="{D85A906C-FF66-4E30-B2DF-C86B1A024EDB}"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4284695472"/>
      </p:ext>
    </p:extLst>
  </p:cSld>
  <p:clrMapOvr>
    <a:masterClrMapping/>
  </p:clrMapOvr>
  <p:transition>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FEDDAC2-961D-40CE-863E-E089EA77930E}"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3578272271"/>
      </p:ext>
    </p:extLst>
  </p:cSld>
  <p:clrMapOvr>
    <a:masterClrMapping/>
  </p:clrMapOvr>
  <p:transition>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654155E-5D03-48E3-A549-18ADA8916810}"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4177160140"/>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C3D23-9097-4E41-84B7-CAC1E02F599C}" type="datetime1">
              <a:rPr lang="en-US" smtClean="0"/>
              <a:pPr/>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A98A9F0B-9D25-40E9-A9C5-20F282A58125}"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127073432"/>
      </p:ext>
    </p:extLst>
  </p:cSld>
  <p:clrMapOvr>
    <a:masterClrMapping/>
  </p:clrMapOvr>
  <p:transition>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DDBAA4CC-5608-4517-A211-4E8A47EAE9A8}"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651026992"/>
      </p:ext>
    </p:extLst>
  </p:cSld>
  <p:clrMapOvr>
    <a:masterClrMapping/>
  </p:clrMapOvr>
  <p:transition>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C13B11EE-130D-440A-A583-0077FCFEBF56}"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670686627"/>
      </p:ext>
    </p:extLst>
  </p:cSld>
  <p:clrMapOvr>
    <a:masterClrMapping/>
  </p:clrMapOvr>
  <p:transition>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66F0D5D8-5D0E-4E9C-9C2D-65D427D0CC59}"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3339528824"/>
      </p:ext>
    </p:extLst>
  </p:cSld>
  <p:clrMapOvr>
    <a:masterClrMapping/>
  </p:clrMapOvr>
  <p:transition>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A53EBE5-6A44-4444-A095-2A6850CA8378}"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494767411"/>
      </p:ext>
    </p:extLst>
  </p:cSld>
  <p:clrMapOvr>
    <a:masterClrMapping/>
  </p:clrMapOvr>
  <p:transition>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505C8F3-F3C6-47E5-9C56-68A4EB942B76}"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695180834"/>
      </p:ext>
    </p:extLst>
  </p:cSld>
  <p:clrMapOvr>
    <a:masterClrMapping/>
  </p:clrMapOvr>
  <p:transition>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C1371B6-750E-42E0-B09A-E0A3F5EA59BB}"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2726907213"/>
      </p:ext>
    </p:extLst>
  </p:cSld>
  <p:clrMapOvr>
    <a:masterClrMapping/>
  </p:clrMapOvr>
  <p:transition>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8914461-D6F4-4BCF-9549-F9E5860725A2}"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xmlns="" val="347421460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3763C-B3E2-41B3-AFB1-9735E007C1EA}" type="datetime1">
              <a:rPr lang="en-US" smtClean="0"/>
              <a:pPr/>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D02C3-6D3B-405C-9A7C-3C8BC36CB2B6}" type="datetime1">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8810D-55FA-495E-83B2-7CCAACFBB649}" type="datetime1">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AE706-8547-4974-97BB-486EB0B817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97E8E-9A68-4B9A-9DC3-C82D69087269}" type="datetime1">
              <a:rPr lang="en-US" smtClean="0"/>
              <a:pPr/>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AE706-8547-4974-97BB-486EB0B817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3" cstate="print"/>
          <a:srcRect/>
          <a:stretch>
            <a:fillRect/>
          </a:stretch>
        </p:blipFill>
        <p:spPr bwMode="auto">
          <a:xfrm>
            <a:off x="0" y="-30163"/>
            <a:ext cx="9144000" cy="6888163"/>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latin typeface="Calibri"/>
              </a:defRPr>
            </a:lvl1pPr>
          </a:lstStyle>
          <a:p>
            <a:pPr>
              <a:defRPr/>
            </a:pPr>
            <a:fld id="{A614B90B-ADA4-41E4-9F5F-052D650D9D98}" type="datetime1">
              <a:rPr lang="en-US" smtClean="0"/>
              <a:pPr>
                <a:defRPr/>
              </a:pPr>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latin typeface="Calibri"/>
              </a:defRPr>
            </a:lvl1pPr>
          </a:lstStyle>
          <a:p>
            <a:pPr>
              <a:defRPr/>
            </a:pPr>
            <a:fld id="{3F041365-A72C-45AB-ADEE-AB2FB71CE7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fontAlgn="base">
              <a:spcBef>
                <a:spcPct val="0"/>
              </a:spcBef>
              <a:spcAft>
                <a:spcPct val="0"/>
              </a:spcAft>
              <a:defRPr/>
            </a:pPr>
            <a:fld id="{F0671622-69FB-4B9B-881D-88DE4F172251}" type="datetime1">
              <a:rPr lang="en-US" smtClean="0">
                <a:solidFill>
                  <a:srgbClr val="000000"/>
                </a:solidFill>
              </a:rPr>
              <a:pPr fontAlgn="base">
                <a:spcBef>
                  <a:spcPct val="0"/>
                </a:spcBef>
                <a:spcAft>
                  <a:spcPct val="0"/>
                </a:spcAft>
                <a:defRPr/>
              </a:pPr>
              <a:t>3/19/2013</a:t>
            </a:fld>
            <a:endParaRPr lang="en-US">
              <a:solidFill>
                <a:srgbClr val="000000"/>
              </a:solidFill>
            </a:endParaRPr>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pPr fontAlgn="base">
              <a:spcBef>
                <a:spcPct val="0"/>
              </a:spcBef>
              <a:spcAft>
                <a:spcPct val="0"/>
              </a:spcAft>
              <a:defRPr/>
            </a:pPr>
            <a:endParaRPr lang="en-US">
              <a:solidFill>
                <a:srgbClr val="000000"/>
              </a:solidFill>
            </a:endParaRP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defRPr/>
            </a:pPr>
            <a:fld id="{E9A79610-1B3E-4782-8A39-341B5F97E78A}"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p:split orient="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97E8E-9A68-4B9A-9DC3-C82D69087269}" type="datetime1">
              <a:rPr lang="en-US" smtClean="0">
                <a:solidFill>
                  <a:prstClr val="black">
                    <a:tint val="75000"/>
                  </a:prstClr>
                </a:solidFill>
              </a:rPr>
              <a:pPr/>
              <a:t>3/19/2013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AE706-8547-4974-97BB-486EB0B817A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3" cstate="print"/>
          <a:srcRect/>
          <a:stretch>
            <a:fillRect/>
          </a:stretch>
        </p:blipFill>
        <p:spPr bwMode="auto">
          <a:xfrm>
            <a:off x="0" y="-30163"/>
            <a:ext cx="9144000" cy="6888163"/>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latin typeface="Calibri"/>
              </a:defRPr>
            </a:lvl1pPr>
          </a:lstStyle>
          <a:p>
            <a:pPr>
              <a:defRPr/>
            </a:pPr>
            <a:fld id="{C42FF6EC-7A4D-4B0D-B993-7FDB7329EB01}" type="datetimeFigureOut">
              <a:rPr lang="en-US"/>
              <a:pPr>
                <a:defRPr/>
              </a:pPr>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latin typeface="Calibri"/>
              </a:defRPr>
            </a:lvl1pPr>
          </a:lstStyle>
          <a:p>
            <a:pPr>
              <a:defRPr/>
            </a:pPr>
            <a:fld id="{3F041365-A72C-45AB-ADEE-AB2FB71CE71E}" type="slidenum">
              <a:rPr lang="en-US"/>
              <a:pPr>
                <a:defRPr/>
              </a:pPr>
              <a:t>‹#›</a:t>
            </a:fld>
            <a:endParaRPr lang="en-US"/>
          </a:p>
        </p:txBody>
      </p:sp>
    </p:spTree>
    <p:extLst>
      <p:ext uri="{BB962C8B-B14F-4D97-AF65-F5344CB8AC3E}">
        <p14:creationId xmlns:p14="http://schemas.microsoft.com/office/powerpoint/2010/main" xmlns="" val="29532514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split orient="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62054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62054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62054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62055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62055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62055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62055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sp>
          <p:nvSpPr>
            <p:cNvPr id="62055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US">
                <a:solidFill>
                  <a:srgbClr val="FFFFFF"/>
                </a:solidFill>
                <a:effectLst>
                  <a:outerShdw blurRad="38100" dist="38100" dir="2700000" algn="tl">
                    <a:srgbClr val="000000">
                      <a:alpha val="43137"/>
                    </a:srgbClr>
                  </a:outerShdw>
                </a:effectLst>
                <a:latin typeface="Bodoni MT Black" pitchFamily="18" charset="0"/>
              </a:endParaRPr>
            </a:p>
          </p:txBody>
        </p:sp>
      </p:grpSp>
      <p:sp>
        <p:nvSpPr>
          <p:cNvPr id="62055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latin typeface="Arial"/>
            </a:endParaRPr>
          </a:p>
        </p:txBody>
      </p:sp>
      <p:sp>
        <p:nvSpPr>
          <p:cNvPr id="62055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latin typeface="Arial"/>
            </a:endParaRPr>
          </a:p>
        </p:txBody>
      </p:sp>
      <p:sp>
        <p:nvSpPr>
          <p:cNvPr id="62055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921D6771-417A-4DDD-8294-AA1DA3C7BE65}" type="slidenum">
              <a:rPr lang="en-US">
                <a:solidFill>
                  <a:srgbClr val="FFFFFF"/>
                </a:solidFill>
                <a:latin typeface="Arial"/>
              </a:rPr>
              <a:pPr fontAlgn="base">
                <a:spcBef>
                  <a:spcPct val="0"/>
                </a:spcBef>
                <a:spcAft>
                  <a:spcPct val="0"/>
                </a:spcAft>
                <a:defRPr/>
              </a:pPr>
              <a:t>‹#›</a:t>
            </a:fld>
            <a:endParaRPr lang="en-US">
              <a:solidFill>
                <a:srgbClr val="FFFFFF"/>
              </a:solidFill>
              <a:latin typeface="Arial"/>
            </a:endParaRPr>
          </a:p>
        </p:txBody>
      </p:sp>
      <p:sp>
        <p:nvSpPr>
          <p:cNvPr id="62055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055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573564567"/>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split orient="vert"/>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3.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WordArt 5"/>
          <p:cNvSpPr>
            <a:spLocks noChangeArrowheads="1" noChangeShapeType="1" noTextEdit="1"/>
          </p:cNvSpPr>
          <p:nvPr/>
        </p:nvSpPr>
        <p:spPr bwMode="auto">
          <a:xfrm>
            <a:off x="838200" y="990600"/>
            <a:ext cx="8153400" cy="3810000"/>
          </a:xfrm>
          <a:prstGeom prst="rect">
            <a:avLst/>
          </a:prstGeom>
        </p:spPr>
        <p:txBody>
          <a:bodyPr wrap="none" fromWordArt="1">
            <a:prstTxWarp prst="textPlain">
              <a:avLst>
                <a:gd name="adj" fmla="val 49150"/>
              </a:avLst>
            </a:prstTxWarp>
          </a:bodyPr>
          <a:lstStyle/>
          <a:p>
            <a:pPr algn="ctr" fontAlgn="base">
              <a:spcBef>
                <a:spcPct val="0"/>
              </a:spcBef>
              <a:spcAft>
                <a:spcPct val="0"/>
              </a:spcAft>
              <a:defRPr/>
            </a:pPr>
            <a:r>
              <a:rPr lang="es-ES" sz="3600" b="1" kern="10"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COMO CONDUCIR </a:t>
            </a:r>
          </a:p>
          <a:p>
            <a:pPr algn="ctr" fontAlgn="base">
              <a:spcBef>
                <a:spcPct val="0"/>
              </a:spcBef>
              <a:spcAft>
                <a:spcPct val="0"/>
              </a:spcAft>
              <a:defRPr/>
            </a:pPr>
            <a:r>
              <a:rPr lang="es-ES" sz="3600" b="1" kern="10"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EVANGELISMO PERSONAL</a:t>
            </a:r>
          </a:p>
          <a:p>
            <a:pPr algn="ctr" fontAlgn="base">
              <a:spcBef>
                <a:spcPct val="0"/>
              </a:spcBef>
              <a:spcAft>
                <a:spcPct val="0"/>
              </a:spcAft>
              <a:defRPr/>
            </a:pPr>
            <a:r>
              <a:rPr lang="es-ES" sz="3600" b="1" kern="10"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 CON LA LITERATURA</a:t>
            </a:r>
            <a:endParaRPr lang="es-ES" sz="3600" b="1" kern="1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endParaRPr>
          </a:p>
        </p:txBody>
      </p:sp>
    </p:spTree>
    <p:extLst>
      <p:ext uri="{BB962C8B-B14F-4D97-AF65-F5344CB8AC3E}">
        <p14:creationId xmlns:p14="http://schemas.microsoft.com/office/powerpoint/2010/main" xmlns="" val="2941706272"/>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133600" y="-76200"/>
            <a:ext cx="6934200" cy="3962400"/>
          </a:xfrm>
        </p:spPr>
        <p:txBody>
          <a:bodyPr/>
          <a:lstStyle/>
          <a:p>
            <a:endParaRPr lang="es-ES" sz="2800" dirty="0" smtClean="0">
              <a:solidFill>
                <a:schemeClr val="bg1"/>
              </a:solidFill>
            </a:endParaRPr>
          </a:p>
          <a:p>
            <a:pPr algn="just"/>
            <a:r>
              <a:rPr lang="es-ES" sz="2800" dirty="0" smtClean="0">
                <a:solidFill>
                  <a:schemeClr val="bg1"/>
                </a:solidFill>
              </a:rPr>
              <a:t>Por eso el número de piezas de literatura repartidas fue siempre parte del informe durante el período de actividades laicas en los servicios en la iglesia y se enviaba un informe trimestral a la asociación o misión. </a:t>
            </a:r>
          </a:p>
          <a:p>
            <a:pPr algn="just"/>
            <a:r>
              <a:rPr lang="es-ES" sz="2800" dirty="0">
                <a:solidFill>
                  <a:schemeClr val="bg1"/>
                </a:solidFill>
              </a:rPr>
              <a:t>Elena G. </a:t>
            </a:r>
            <a:r>
              <a:rPr lang="es-ES" sz="2800" dirty="0" smtClean="0">
                <a:solidFill>
                  <a:schemeClr val="bg1"/>
                </a:solidFill>
              </a:rPr>
              <a:t>White escribió sobre esta labor misionera: </a:t>
            </a:r>
            <a:endParaRPr lang="en-US" sz="2800" dirty="0" smtClean="0">
              <a:solidFill>
                <a:schemeClr val="bg1"/>
              </a:solidFill>
            </a:endParaRPr>
          </a:p>
        </p:txBody>
      </p:sp>
      <p:sp>
        <p:nvSpPr>
          <p:cNvPr id="6" name="Slide Number Placeholder 5"/>
          <p:cNvSpPr>
            <a:spLocks noGrp="1"/>
          </p:cNvSpPr>
          <p:nvPr>
            <p:ph type="sldNum" sz="quarter" idx="12"/>
          </p:nvPr>
        </p:nvSpPr>
        <p:spPr>
          <a:xfrm>
            <a:off x="8534400" y="6096000"/>
            <a:ext cx="304800" cy="304800"/>
          </a:xfrm>
        </p:spPr>
        <p:txBody>
          <a:bodyPr/>
          <a:lstStyle/>
          <a:p>
            <a:pPr>
              <a:defRPr/>
            </a:pPr>
            <a:fld id="{A59D4015-3057-49E2-A3F0-9074F48B69AB}" type="slidenum">
              <a:rPr lang="en-US" smtClean="0">
                <a:solidFill>
                  <a:srgbClr val="000000"/>
                </a:solidFill>
              </a:rPr>
              <a:pPr>
                <a:defRPr/>
              </a:pPr>
              <a:t>10</a:t>
            </a:fld>
            <a:endParaRPr lang="en-US" dirty="0">
              <a:solidFill>
                <a:srgbClr val="000000"/>
              </a:solidFill>
            </a:endParaRPr>
          </a:p>
        </p:txBody>
      </p:sp>
      <p:sp>
        <p:nvSpPr>
          <p:cNvPr id="8" name="TextBox 7"/>
          <p:cNvSpPr txBox="1"/>
          <p:nvPr/>
        </p:nvSpPr>
        <p:spPr>
          <a:xfrm>
            <a:off x="228600" y="4114800"/>
            <a:ext cx="8763000" cy="2246769"/>
          </a:xfrm>
          <a:prstGeom prst="rect">
            <a:avLst/>
          </a:prstGeom>
          <a:noFill/>
        </p:spPr>
        <p:txBody>
          <a:bodyPr wrap="square" rtlCol="0">
            <a:spAutoFit/>
          </a:bodyPr>
          <a:lstStyle/>
          <a:p>
            <a:pPr algn="just"/>
            <a:r>
              <a:rPr lang="es-ES" sz="2800" b="1" dirty="0" smtClean="0">
                <a:solidFill>
                  <a:srgbClr val="FFFF00"/>
                </a:solidFill>
              </a:rPr>
              <a:t>“…</a:t>
            </a:r>
            <a:r>
              <a:rPr lang="es-ES" sz="2800" b="1" i="1" dirty="0" smtClean="0">
                <a:solidFill>
                  <a:srgbClr val="FFFF00"/>
                </a:solidFill>
              </a:rPr>
              <a:t>Creo que este  tipo de labor que caracterizó a la Sociedad de Folletos y su obra y en la que la mayor parte del cuerpo de la iglesia puede y debe participar, debe recibir nuestra atención y aliento”</a:t>
            </a:r>
            <a:r>
              <a:rPr lang="es-ES" sz="2800" b="1" dirty="0" smtClean="0">
                <a:solidFill>
                  <a:srgbClr val="FFFF00"/>
                </a:solidFill>
              </a:rPr>
              <a:t> </a:t>
            </a:r>
            <a:r>
              <a:rPr lang="es-ES" sz="2200" dirty="0" smtClean="0">
                <a:solidFill>
                  <a:srgbClr val="FFFF00"/>
                </a:solidFill>
              </a:rPr>
              <a:t> </a:t>
            </a:r>
            <a:r>
              <a:rPr lang="es-ES" dirty="0" smtClean="0">
                <a:solidFill>
                  <a:srgbClr val="FFFF00"/>
                </a:solidFill>
              </a:rPr>
              <a:t>(</a:t>
            </a:r>
            <a:r>
              <a:rPr lang="es-ES" i="1" dirty="0" smtClean="0">
                <a:solidFill>
                  <a:srgbClr val="FFFF00"/>
                </a:solidFill>
              </a:rPr>
              <a:t>Review and Herald</a:t>
            </a:r>
            <a:r>
              <a:rPr lang="es-ES" dirty="0" smtClean="0">
                <a:solidFill>
                  <a:srgbClr val="FFFF00"/>
                </a:solidFill>
              </a:rPr>
              <a:t>,  6 de noviembre de 1888, p. 7)</a:t>
            </a:r>
            <a:r>
              <a:rPr lang="es-ES" sz="2200" dirty="0" smtClean="0">
                <a:solidFill>
                  <a:srgbClr val="FFFF00"/>
                </a:solidFill>
              </a:rPr>
              <a:t>.</a:t>
            </a:r>
            <a:endParaRPr lang="en-US" sz="2200" dirty="0">
              <a:solidFill>
                <a:srgbClr val="FFFF00"/>
              </a:solidFill>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686800" cy="1143000"/>
          </a:xfrm>
          <a:ln w="28575"/>
        </p:spPr>
        <p:style>
          <a:lnRef idx="2">
            <a:schemeClr val="accent2"/>
          </a:lnRef>
          <a:fillRef idx="1">
            <a:schemeClr val="lt1"/>
          </a:fillRef>
          <a:effectRef idx="0">
            <a:schemeClr val="accent2"/>
          </a:effectRef>
          <a:fontRef idx="minor">
            <a:schemeClr val="dk1"/>
          </a:fontRef>
        </p:style>
        <p:txBody>
          <a:bodyPr/>
          <a:lstStyle/>
          <a:p>
            <a:r>
              <a:rPr lang="en-US" sz="3600" b="1"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A. </a:t>
            </a:r>
            <a:r>
              <a:rPr lang="en-U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LA INSTRUCCIÓN DIVINA PARA</a:t>
            </a:r>
            <a:br>
              <a:rPr lang="en-U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br>
            <a:r>
              <a:rPr lang="en-US" sz="3600" b="1"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es-E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LA IGLESIA LOCAL</a:t>
            </a:r>
            <a:endParaRPr lang="en-US" sz="3600" b="1" dirty="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Content Placeholder 3"/>
          <p:cNvSpPr>
            <a:spLocks noGrp="1"/>
          </p:cNvSpPr>
          <p:nvPr>
            <p:ph idx="1"/>
          </p:nvPr>
        </p:nvSpPr>
        <p:spPr>
          <a:xfrm>
            <a:off x="152400" y="1371600"/>
            <a:ext cx="8915400" cy="4419599"/>
          </a:xfrm>
        </p:spPr>
        <p:txBody>
          <a:bodyPr/>
          <a:lstStyle/>
          <a:p>
            <a:pPr marL="0" indent="0">
              <a:buNone/>
            </a:pPr>
            <a:r>
              <a:rPr lang="en-US" sz="2800" b="1" dirty="0" smtClean="0">
                <a:effectLst>
                  <a:outerShdw blurRad="38100" dist="38100" dir="2700000" algn="tl">
                    <a:srgbClr val="000000">
                      <a:alpha val="43137"/>
                    </a:srgbClr>
                  </a:outerShdw>
                </a:effectLst>
              </a:rPr>
              <a:t>2.-  </a:t>
            </a:r>
            <a:r>
              <a:rPr lang="en-US" sz="2800" b="1" u="sng" dirty="0" smtClean="0">
                <a:effectLst>
                  <a:outerShdw blurRad="38100" dist="38100" dir="2700000" algn="tl">
                    <a:srgbClr val="000000">
                      <a:alpha val="43137"/>
                    </a:srgbClr>
                  </a:outerShdw>
                </a:effectLst>
              </a:rPr>
              <a:t>El </a:t>
            </a:r>
            <a:r>
              <a:rPr lang="en-US" sz="2800" b="1" u="sng" dirty="0" err="1" smtClean="0">
                <a:effectLst>
                  <a:outerShdw blurRad="38100" dist="38100" dir="2700000" algn="tl">
                    <a:srgbClr val="000000">
                      <a:alpha val="43137"/>
                    </a:srgbClr>
                  </a:outerShdw>
                </a:effectLst>
              </a:rPr>
              <a:t>Consejo</a:t>
            </a:r>
            <a:r>
              <a:rPr lang="en-US" sz="2800" b="1" u="sng" dirty="0" smtClean="0">
                <a:effectLst>
                  <a:outerShdw blurRad="38100" dist="38100" dir="2700000" algn="tl">
                    <a:srgbClr val="000000">
                      <a:alpha val="43137"/>
                    </a:srgbClr>
                  </a:outerShdw>
                </a:effectLst>
              </a:rPr>
              <a:t> </a:t>
            </a:r>
            <a:r>
              <a:rPr lang="en-US" sz="2800" b="1" u="sng" dirty="0" err="1" smtClean="0">
                <a:effectLst>
                  <a:outerShdw blurRad="38100" dist="38100" dir="2700000" algn="tl">
                    <a:srgbClr val="000000">
                      <a:alpha val="43137"/>
                    </a:srgbClr>
                  </a:outerShdw>
                </a:effectLst>
              </a:rPr>
              <a:t>Divino</a:t>
            </a:r>
            <a:r>
              <a:rPr lang="en-US" sz="2800" b="1" u="sng" dirty="0" smtClean="0">
                <a:effectLst>
                  <a:outerShdw blurRad="38100" dist="38100" dir="2700000" algn="tl">
                    <a:srgbClr val="000000">
                      <a:alpha val="43137"/>
                    </a:srgbClr>
                  </a:outerShdw>
                </a:effectLst>
              </a:rPr>
              <a:t> </a:t>
            </a:r>
            <a:r>
              <a:rPr lang="en-US" sz="2800" b="1" u="sng" dirty="0" err="1" smtClean="0">
                <a:effectLst>
                  <a:outerShdw blurRad="38100" dist="38100" dir="2700000" algn="tl">
                    <a:srgbClr val="000000">
                      <a:alpha val="43137"/>
                    </a:srgbClr>
                  </a:outerShdw>
                </a:effectLst>
              </a:rPr>
              <a:t>para</a:t>
            </a:r>
            <a:r>
              <a:rPr lang="en-US" sz="2800" b="1" u="sng" dirty="0" smtClean="0">
                <a:effectLst>
                  <a:outerShdw blurRad="38100" dist="38100" dir="2700000" algn="tl">
                    <a:srgbClr val="000000">
                      <a:alpha val="43137"/>
                    </a:srgbClr>
                  </a:outerShdw>
                </a:effectLst>
              </a:rPr>
              <a:t> la </a:t>
            </a:r>
            <a:r>
              <a:rPr lang="en-US" sz="2800" b="1" u="sng" dirty="0" err="1" smtClean="0">
                <a:effectLst>
                  <a:outerShdw blurRad="38100" dist="38100" dir="2700000" algn="tl">
                    <a:srgbClr val="000000">
                      <a:alpha val="43137"/>
                    </a:srgbClr>
                  </a:outerShdw>
                </a:effectLst>
              </a:rPr>
              <a:t>iglesia</a:t>
            </a:r>
            <a:r>
              <a:rPr lang="en-US" sz="2800" b="1" u="sng" dirty="0" smtClean="0">
                <a:effectLst>
                  <a:outerShdw blurRad="38100" dist="38100" dir="2700000" algn="tl">
                    <a:srgbClr val="000000">
                      <a:alpha val="43137"/>
                    </a:srgbClr>
                  </a:outerShdw>
                </a:effectLst>
              </a:rPr>
              <a:t> de hoy</a:t>
            </a:r>
            <a:endParaRPr lang="en-US" sz="2800" b="1" dirty="0" smtClean="0">
              <a:effectLst>
                <a:outerShdw blurRad="38100" dist="38100" dir="2700000" algn="tl">
                  <a:srgbClr val="000000">
                    <a:alpha val="43137"/>
                  </a:srgbClr>
                </a:outerShdw>
              </a:effectLst>
            </a:endParaRPr>
          </a:p>
          <a:p>
            <a:pPr marL="514350" indent="-514350" algn="just"/>
            <a:r>
              <a:rPr lang="es-ES" sz="2800" dirty="0" smtClean="0"/>
              <a:t>Elena G. White señaló que Dios desea que la iglesia entera se involucre en la tarea de llevar a toda clase de personas el mensaje del evangelio </a:t>
            </a:r>
            <a:r>
              <a:rPr lang="es-ES" sz="2000" dirty="0" smtClean="0"/>
              <a:t>(</a:t>
            </a:r>
            <a:r>
              <a:rPr lang="es-ES" sz="2000" i="1" dirty="0" err="1" smtClean="0"/>
              <a:t>Review</a:t>
            </a:r>
            <a:r>
              <a:rPr lang="es-ES" sz="2000" i="1" dirty="0" smtClean="0"/>
              <a:t> and Herald</a:t>
            </a:r>
            <a:r>
              <a:rPr lang="es-ES" sz="2000" dirty="0" smtClean="0"/>
              <a:t>, 17 de junio de 1893).</a:t>
            </a:r>
            <a:r>
              <a:rPr lang="es-ES" sz="2800" dirty="0" smtClean="0"/>
              <a:t> </a:t>
            </a:r>
            <a:endParaRPr lang="en-US" sz="2800" dirty="0" smtClean="0"/>
          </a:p>
          <a:p>
            <a:pPr algn="just"/>
            <a:r>
              <a:rPr lang="es-ES" sz="2600" dirty="0" smtClean="0"/>
              <a:t>Dijo además: “</a:t>
            </a:r>
            <a:r>
              <a:rPr lang="es-ES" sz="2600" i="1" dirty="0" smtClean="0"/>
              <a:t>Las publicaciones ateas son diseminadas por todo el país. ¿Por qué no debiera cada miembro de la iglesia estar tan profundamente interesado en enviar publicaciones que eleven las mentes de la gente…?”</a:t>
            </a:r>
            <a:r>
              <a:rPr lang="es-ES" sz="2600" dirty="0" smtClean="0"/>
              <a:t> </a:t>
            </a:r>
            <a:r>
              <a:rPr lang="es-ES" sz="2000" dirty="0" smtClean="0"/>
              <a:t>(</a:t>
            </a:r>
            <a:r>
              <a:rPr lang="es-ES" sz="2000" i="1" dirty="0" smtClean="0"/>
              <a:t>Servicio cristiano</a:t>
            </a:r>
            <a:r>
              <a:rPr lang="es-ES" sz="2000" dirty="0" smtClean="0"/>
              <a:t>, p. 183).</a:t>
            </a:r>
            <a:endParaRPr lang="en-US" sz="2000" dirty="0" smtClean="0"/>
          </a:p>
        </p:txBody>
      </p:sp>
      <p:sp>
        <p:nvSpPr>
          <p:cNvPr id="5" name="Slide Number Placeholder 4"/>
          <p:cNvSpPr>
            <a:spLocks noGrp="1"/>
          </p:cNvSpPr>
          <p:nvPr>
            <p:ph type="sldNum" sz="quarter" idx="12"/>
          </p:nvPr>
        </p:nvSpPr>
        <p:spPr/>
        <p:txBody>
          <a:bodyPr/>
          <a:lstStyle/>
          <a:p>
            <a:pPr>
              <a:defRPr/>
            </a:pPr>
            <a:fld id="{89CB18AB-AC3F-4ACB-BEF5-A55C87D12199}" type="slidenum">
              <a:rPr lang="en-US" smtClean="0"/>
              <a:pPr>
                <a:defRPr/>
              </a:pPr>
              <a:t>11</a:t>
            </a:fld>
            <a:endParaRPr lang="en-US" dirty="0"/>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991600" cy="4648201"/>
          </a:xfrm>
        </p:spPr>
        <p:txBody>
          <a:bodyPr/>
          <a:lstStyle/>
          <a:p>
            <a:r>
              <a:rPr lang="es-ES" sz="2800" dirty="0" smtClean="0"/>
              <a:t>La sierva de Dios afirmó que los miembros de iglesia debían vender o regalar literatura </a:t>
            </a:r>
            <a:r>
              <a:rPr lang="es-ES" sz="2400" dirty="0" smtClean="0"/>
              <a:t>(Manuscrito 126, 1902)</a:t>
            </a:r>
            <a:r>
              <a:rPr lang="es-ES" sz="2800" dirty="0" smtClean="0"/>
              <a:t>.  </a:t>
            </a:r>
          </a:p>
          <a:p>
            <a:r>
              <a:rPr lang="es-ES" sz="2800" dirty="0" smtClean="0"/>
              <a:t>Dijo además, “se pide a cada creyente adventista que disemine y divulgue folletos, panfletos y libros que contienen el mensaje para este tiempo” </a:t>
            </a:r>
            <a:r>
              <a:rPr lang="es-ES" sz="2400" dirty="0" smtClean="0"/>
              <a:t>(</a:t>
            </a:r>
            <a:r>
              <a:rPr lang="es-ES" sz="2400" i="1" dirty="0" err="1" smtClean="0"/>
              <a:t>Review</a:t>
            </a:r>
            <a:r>
              <a:rPr lang="es-ES" sz="2400" i="1" dirty="0" smtClean="0"/>
              <a:t> and Herald</a:t>
            </a:r>
            <a:r>
              <a:rPr lang="es-ES" sz="2400" dirty="0" smtClean="0"/>
              <a:t>, 5 de noviembre de 1914)</a:t>
            </a:r>
            <a:r>
              <a:rPr lang="es-ES" sz="2800" dirty="0" smtClean="0"/>
              <a:t>.</a:t>
            </a:r>
          </a:p>
          <a:p>
            <a:r>
              <a:rPr lang="es-ES" sz="2800" dirty="0" smtClean="0"/>
              <a:t>“</a:t>
            </a:r>
            <a:r>
              <a:rPr lang="es-ES" sz="2800" i="1" dirty="0" smtClean="0"/>
              <a:t>Las iglesias de cada lugar deben sentir el más profundo interés por la obra misionera de la palabra impresa. </a:t>
            </a:r>
            <a:r>
              <a:rPr lang="es-ES" sz="2800" dirty="0" smtClean="0"/>
              <a:t>(4T 383.2)    </a:t>
            </a:r>
            <a:endParaRPr lang="en-US" sz="2800" dirty="0" smtClean="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12</a:t>
            </a:fld>
            <a:endParaRPr lang="en-US"/>
          </a:p>
        </p:txBody>
      </p:sp>
      <p:sp>
        <p:nvSpPr>
          <p:cNvPr id="5" name="Title 2"/>
          <p:cNvSpPr>
            <a:spLocks noGrp="1"/>
          </p:cNvSpPr>
          <p:nvPr>
            <p:ph type="title"/>
          </p:nvPr>
        </p:nvSpPr>
        <p:spPr>
          <a:xfrm>
            <a:off x="228600" y="0"/>
            <a:ext cx="8686800" cy="1143000"/>
          </a:xfrm>
          <a:ln w="28575"/>
        </p:spPr>
        <p:style>
          <a:lnRef idx="2">
            <a:schemeClr val="accent2"/>
          </a:lnRef>
          <a:fillRef idx="1">
            <a:schemeClr val="lt1"/>
          </a:fillRef>
          <a:effectRef idx="0">
            <a:schemeClr val="accent2"/>
          </a:effectRef>
          <a:fontRef idx="minor">
            <a:schemeClr val="dk1"/>
          </a:fontRef>
        </p:style>
        <p:txBody>
          <a:bodyPr/>
          <a:lstStyle/>
          <a:p>
            <a:r>
              <a:rPr lang="en-US" sz="3600" b="1"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A. </a:t>
            </a:r>
            <a:r>
              <a:rPr lang="en-U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LA INSTRUCCIÓN DIVINA PARA</a:t>
            </a:r>
            <a:br>
              <a:rPr lang="en-U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br>
            <a:r>
              <a:rPr lang="en-US" sz="3600" b="1"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es-E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LA IGLESIA LOCAL</a:t>
            </a:r>
            <a:endParaRPr lang="en-US" sz="3600" b="1" dirty="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52400" y="1143000"/>
            <a:ext cx="8915400" cy="4893648"/>
          </a:xfrm>
          <a:prstGeom prst="rect">
            <a:avLst/>
          </a:prstGeom>
        </p:spPr>
        <p:txBody>
          <a:bodyPr wrap="square">
            <a:spAutoFit/>
          </a:bodyPr>
          <a:lstStyle/>
          <a:p>
            <a:pPr marL="457200" indent="-457200">
              <a:buAutoNum type="arabicPeriod"/>
            </a:pPr>
            <a:r>
              <a:rPr lang="en-US" sz="2600" b="1" u="sng" dirty="0">
                <a:effectLst>
                  <a:outerShdw blurRad="38100" dist="38100" dir="2700000" algn="tl">
                    <a:srgbClr val="000000">
                      <a:alpha val="43137"/>
                    </a:srgbClr>
                  </a:outerShdw>
                </a:effectLst>
                <a:cs typeface="Arial" pitchFamily="34" charset="0"/>
              </a:rPr>
              <a:t>El </a:t>
            </a:r>
            <a:r>
              <a:rPr lang="en-US" sz="2600" b="1" u="sng" dirty="0" err="1">
                <a:effectLst>
                  <a:outerShdw blurRad="38100" dist="38100" dir="2700000" algn="tl">
                    <a:srgbClr val="000000">
                      <a:alpha val="43137"/>
                    </a:srgbClr>
                  </a:outerShdw>
                </a:effectLst>
                <a:cs typeface="Arial" pitchFamily="34" charset="0"/>
              </a:rPr>
              <a:t>Departamento</a:t>
            </a:r>
            <a:r>
              <a:rPr lang="en-US" sz="2600" b="1" u="sng" dirty="0">
                <a:effectLst>
                  <a:outerShdw blurRad="38100" dist="38100" dir="2700000" algn="tl">
                    <a:srgbClr val="000000">
                      <a:alpha val="43137"/>
                    </a:srgbClr>
                  </a:outerShdw>
                </a:effectLst>
                <a:cs typeface="Arial" pitchFamily="34" charset="0"/>
              </a:rPr>
              <a:t> del </a:t>
            </a:r>
            <a:r>
              <a:rPr lang="en-US" sz="2600" b="1" u="sng" dirty="0" err="1">
                <a:effectLst>
                  <a:outerShdw blurRad="38100" dist="38100" dir="2700000" algn="tl">
                    <a:srgbClr val="000000">
                      <a:alpha val="43137"/>
                    </a:srgbClr>
                  </a:outerShdw>
                </a:effectLst>
                <a:cs typeface="Arial" pitchFamily="34" charset="0"/>
              </a:rPr>
              <a:t>Ministerio</a:t>
            </a:r>
            <a:r>
              <a:rPr lang="en-US" sz="2600" b="1" u="sng" dirty="0">
                <a:effectLst>
                  <a:outerShdw blurRad="38100" dist="38100" dir="2700000" algn="tl">
                    <a:srgbClr val="000000">
                      <a:alpha val="43137"/>
                    </a:srgbClr>
                  </a:outerShdw>
                </a:effectLst>
                <a:cs typeface="Arial" pitchFamily="34" charset="0"/>
              </a:rPr>
              <a:t> de </a:t>
            </a:r>
            <a:r>
              <a:rPr lang="en-US" sz="2600" b="1" u="sng" dirty="0" err="1">
                <a:effectLst>
                  <a:outerShdw blurRad="38100" dist="38100" dir="2700000" algn="tl">
                    <a:srgbClr val="000000">
                      <a:alpha val="43137"/>
                    </a:srgbClr>
                  </a:outerShdw>
                </a:effectLst>
                <a:cs typeface="Arial" pitchFamily="34" charset="0"/>
              </a:rPr>
              <a:t>Publicaciones</a:t>
            </a:r>
            <a:r>
              <a:rPr lang="en-US" sz="2600" b="1" u="sng" dirty="0">
                <a:effectLst>
                  <a:outerShdw blurRad="38100" dist="38100" dir="2700000" algn="tl">
                    <a:srgbClr val="000000">
                      <a:alpha val="43137"/>
                    </a:srgbClr>
                  </a:outerShdw>
                </a:effectLst>
                <a:cs typeface="Arial" pitchFamily="34" charset="0"/>
              </a:rPr>
              <a:t> de </a:t>
            </a:r>
            <a:r>
              <a:rPr lang="en-US" sz="2600" b="1" u="sng" dirty="0" err="1">
                <a:effectLst>
                  <a:outerShdw blurRad="38100" dist="38100" dir="2700000" algn="tl">
                    <a:srgbClr val="000000">
                      <a:alpha val="43137"/>
                    </a:srgbClr>
                  </a:outerShdw>
                </a:effectLst>
                <a:cs typeface="Arial" pitchFamily="34" charset="0"/>
              </a:rPr>
              <a:t>Iglesia</a:t>
            </a:r>
            <a:r>
              <a:rPr lang="en-US" sz="2600" b="1" u="sng" dirty="0">
                <a:effectLst>
                  <a:outerShdw blurRad="38100" dist="38100" dir="2700000" algn="tl">
                    <a:srgbClr val="000000">
                      <a:alpha val="43137"/>
                    </a:srgbClr>
                  </a:outerShdw>
                </a:effectLst>
                <a:cs typeface="Arial" pitchFamily="34" charset="0"/>
              </a:rPr>
              <a:t> Local</a:t>
            </a:r>
            <a:endParaRPr lang="en-US" sz="2600" dirty="0">
              <a:latin typeface="Arial" pitchFamily="34" charset="0"/>
              <a:cs typeface="Arial" pitchFamily="34" charset="0"/>
            </a:endParaRPr>
          </a:p>
          <a:p>
            <a:pPr algn="just"/>
            <a:r>
              <a:rPr lang="es-ES" sz="2600" dirty="0" smtClean="0"/>
              <a:t>- El </a:t>
            </a:r>
            <a:r>
              <a:rPr lang="es-ES" sz="2600" dirty="0"/>
              <a:t>Manual de la Iglesia señala que el Departamento del Ministerio de Publicaciones está organizado para coordinar y promover la evangelización a través de las publicaciones en la iglesia local. </a:t>
            </a:r>
          </a:p>
          <a:p>
            <a:pPr algn="just"/>
            <a:r>
              <a:rPr lang="es-ES" sz="2600" dirty="0" smtClean="0"/>
              <a:t>-  Su </a:t>
            </a:r>
            <a:r>
              <a:rPr lang="es-ES" sz="2600" dirty="0"/>
              <a:t>función es involucrar a los departamentos de la iglesia local en la promoción, venta y distribución de libros, revistas y otra literatura</a:t>
            </a:r>
          </a:p>
          <a:p>
            <a:pPr algn="just"/>
            <a:r>
              <a:rPr lang="es-ES" sz="2600" dirty="0" smtClean="0"/>
              <a:t>-  Debe </a:t>
            </a:r>
            <a:r>
              <a:rPr lang="es-ES" sz="2600" dirty="0"/>
              <a:t>trabajar en conjunto con el pastor y los departamentos de la iglesia para planificar formas sistemáticas de involucrar a los miembros de iglesia en el trabajo misionero</a:t>
            </a:r>
            <a:endParaRPr lang="en-US" sz="2600" dirty="0"/>
          </a:p>
        </p:txBody>
      </p:sp>
      <p:sp>
        <p:nvSpPr>
          <p:cNvPr id="4" name="Title 1"/>
          <p:cNvSpPr>
            <a:spLocks noGrp="1"/>
          </p:cNvSpPr>
          <p:nvPr>
            <p:ph type="title"/>
          </p:nvPr>
        </p:nvSpPr>
        <p:spPr>
          <a:xfrm>
            <a:off x="533400" y="0"/>
            <a:ext cx="8229600" cy="1143000"/>
          </a:xfrm>
          <a:ln w="28575"/>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chemeClr val="accent2">
                    <a:lumMod val="50000"/>
                  </a:schemeClr>
                </a:solidFill>
                <a:effectLst>
                  <a:outerShdw blurRad="38100" dist="38100" dir="2700000" algn="tl">
                    <a:srgbClr val="000000">
                      <a:alpha val="43137"/>
                    </a:srgbClr>
                  </a:outerShdw>
                </a:effectLst>
                <a:latin typeface="+mn-lt"/>
                <a:cs typeface="Arial" pitchFamily="34" charset="0"/>
              </a:rPr>
              <a:t>B. ESTABLECIENDO EL DEPARTAMENTO DE PUBLICACIONES EN LA IGLESIA LOCAL</a:t>
            </a:r>
            <a:endParaRPr lang="en-US" sz="2800" b="1" dirty="0">
              <a:solidFill>
                <a:schemeClr val="accent2">
                  <a:lumMod val="50000"/>
                </a:schemeClr>
              </a:solidFill>
              <a:effectLst>
                <a:outerShdw blurRad="38100" dist="38100" dir="2700000" algn="tl">
                  <a:srgbClr val="000000">
                    <a:alpha val="43137"/>
                  </a:srgbClr>
                </a:outerShdw>
              </a:effectLst>
              <a:latin typeface="+mn-lt"/>
              <a:cs typeface="Arial" pitchFamily="34" charset="0"/>
            </a:endParaRPr>
          </a:p>
        </p:txBody>
      </p:sp>
    </p:spTree>
    <p:extLst>
      <p:ext uri="{BB962C8B-B14F-4D97-AF65-F5344CB8AC3E}">
        <p14:creationId xmlns:p14="http://schemas.microsoft.com/office/powerpoint/2010/main" xmlns="" val="3330478932"/>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646237"/>
            <a:ext cx="8686800" cy="3611563"/>
          </a:xfrm>
        </p:spPr>
        <p:txBody>
          <a:bodyPr/>
          <a:lstStyle/>
          <a:p>
            <a:pPr algn="just">
              <a:buNone/>
            </a:pPr>
            <a:r>
              <a:rPr lang="es-ES" sz="2800" dirty="0" smtClean="0">
                <a:effectLst>
                  <a:outerShdw blurRad="38100" dist="38100" dir="2700000" algn="tl">
                    <a:srgbClr val="000000">
                      <a:alpha val="43137"/>
                    </a:srgbClr>
                  </a:outerShdw>
                </a:effectLst>
                <a:latin typeface="Arial"/>
                <a:cs typeface="Arial"/>
              </a:rPr>
              <a:t>La razón de este trabajo es que:</a:t>
            </a:r>
            <a:r>
              <a:rPr lang="es-ES" sz="2800" dirty="0" smtClean="0">
                <a:effectLst>
                  <a:outerShdw blurRad="38100" dist="38100" dir="2700000" algn="tl">
                    <a:srgbClr val="000000">
                      <a:alpha val="43137"/>
                    </a:srgbClr>
                  </a:outerShdw>
                </a:effectLst>
              </a:rPr>
              <a:t> </a:t>
            </a:r>
            <a:endParaRPr lang="es-ES" sz="2800" i="1" dirty="0" smtClean="0">
              <a:effectLst>
                <a:outerShdw blurRad="38100" dist="38100" dir="2700000" algn="tl">
                  <a:srgbClr val="000000">
                    <a:alpha val="43137"/>
                  </a:srgbClr>
                </a:outerShdw>
              </a:effectLst>
            </a:endParaRPr>
          </a:p>
          <a:p>
            <a:pPr algn="just"/>
            <a:r>
              <a:rPr lang="es-ES" sz="2800" i="1" dirty="0" smtClean="0">
                <a:effectLst>
                  <a:outerShdw blurRad="38100" dist="38100" dir="2700000" algn="tl">
                    <a:srgbClr val="000000">
                      <a:alpha val="43137"/>
                    </a:srgbClr>
                  </a:outerShdw>
                </a:effectLst>
              </a:rPr>
              <a:t>“</a:t>
            </a:r>
            <a:r>
              <a:rPr lang="es-ES" sz="2800" i="1" dirty="0" smtClean="0">
                <a:effectLst>
                  <a:outerShdw blurRad="38100" dist="38100" dir="2700000" algn="tl">
                    <a:srgbClr val="000000">
                      <a:alpha val="43137"/>
                    </a:srgbClr>
                  </a:outerShdw>
                </a:effectLst>
                <a:latin typeface="Arial" pitchFamily="34" charset="0"/>
                <a:cs typeface="Arial" pitchFamily="34" charset="0"/>
              </a:rPr>
              <a:t>Hay muchos lugares en los cuales no puede oírse la voz del predicador, lugares que pueden ser alcanzados únicamente por nuestras publicaciones: los libros, periódicos y folletos que contienen las verdades bíblicas que el pueblo necesita” </a:t>
            </a:r>
            <a:r>
              <a:rPr lang="es-ES" sz="2800" dirty="0" smtClean="0">
                <a:effectLst>
                  <a:outerShdw blurRad="38100" dist="38100" dir="2700000" algn="tl">
                    <a:srgbClr val="000000">
                      <a:alpha val="43137"/>
                    </a:srgbClr>
                  </a:outerShdw>
                </a:effectLst>
                <a:latin typeface="Arial" pitchFamily="34" charset="0"/>
                <a:cs typeface="Arial" pitchFamily="34" charset="0"/>
              </a:rPr>
              <a:t>(</a:t>
            </a:r>
            <a:r>
              <a:rPr lang="es-ES" sz="2800" i="1" dirty="0" smtClean="0">
                <a:effectLst>
                  <a:outerShdw blurRad="38100" dist="38100" dir="2700000" algn="tl">
                    <a:srgbClr val="000000">
                      <a:alpha val="43137"/>
                    </a:srgbClr>
                  </a:outerShdw>
                </a:effectLst>
                <a:latin typeface="Arial" pitchFamily="34" charset="0"/>
                <a:cs typeface="Arial" pitchFamily="34" charset="0"/>
              </a:rPr>
              <a:t>El colportor evangélico</a:t>
            </a:r>
            <a:r>
              <a:rPr lang="es-ES" sz="2800" dirty="0" smtClean="0">
                <a:effectLst>
                  <a:outerShdw blurRad="38100" dist="38100" dir="2700000" algn="tl">
                    <a:srgbClr val="000000">
                      <a:alpha val="43137"/>
                    </a:srgbClr>
                  </a:outerShdw>
                </a:effectLst>
                <a:latin typeface="Arial" pitchFamily="34" charset="0"/>
                <a:cs typeface="Arial" pitchFamily="34" charset="0"/>
              </a:rPr>
              <a:t>, p. </a:t>
            </a:r>
            <a:r>
              <a:rPr lang="es-ES" sz="2800" dirty="0" smtClean="0">
                <a:latin typeface="Arial" pitchFamily="34" charset="0"/>
                <a:cs typeface="Arial" pitchFamily="34" charset="0"/>
              </a:rPr>
              <a:t>5).</a:t>
            </a:r>
            <a:endParaRPr lang="en-US" sz="2800" dirty="0" smtClean="0">
              <a:latin typeface="Arial" pitchFamily="34" charset="0"/>
              <a:cs typeface="Arial" pitchFamily="34" charset="0"/>
            </a:endParaRPr>
          </a:p>
          <a:p>
            <a:endParaRPr lang="es-ES" dirty="0"/>
          </a:p>
        </p:txBody>
      </p:sp>
      <p:sp>
        <p:nvSpPr>
          <p:cNvPr id="5" name="Slide Number Placeholder 4"/>
          <p:cNvSpPr>
            <a:spLocks noGrp="1"/>
          </p:cNvSpPr>
          <p:nvPr>
            <p:ph type="sldNum" sz="quarter" idx="12"/>
          </p:nvPr>
        </p:nvSpPr>
        <p:spPr/>
        <p:txBody>
          <a:bodyPr/>
          <a:lstStyle/>
          <a:p>
            <a:pPr>
              <a:defRPr/>
            </a:pPr>
            <a:fld id="{89CB18AB-AC3F-4ACB-BEF5-A55C87D12199}" type="slidenum">
              <a:rPr lang="en-US" smtClean="0"/>
              <a:pPr>
                <a:defRPr/>
              </a:pPr>
              <a:t>14</a:t>
            </a:fld>
            <a:endParaRPr lang="en-US"/>
          </a:p>
        </p:txBody>
      </p:sp>
      <p:sp>
        <p:nvSpPr>
          <p:cNvPr id="6" name="Title 1"/>
          <p:cNvSpPr>
            <a:spLocks noGrp="1"/>
          </p:cNvSpPr>
          <p:nvPr>
            <p:ph type="title"/>
          </p:nvPr>
        </p:nvSpPr>
        <p:spPr>
          <a:xfrm>
            <a:off x="533400" y="76200"/>
            <a:ext cx="8229600" cy="1143000"/>
          </a:xfrm>
          <a:ln w="28575"/>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chemeClr val="accent2">
                    <a:lumMod val="50000"/>
                  </a:schemeClr>
                </a:solidFill>
                <a:effectLst>
                  <a:outerShdw blurRad="38100" dist="38100" dir="2700000" algn="tl">
                    <a:srgbClr val="000000">
                      <a:alpha val="43137"/>
                    </a:srgbClr>
                  </a:outerShdw>
                </a:effectLst>
                <a:latin typeface="+mn-lt"/>
                <a:cs typeface="Arial" pitchFamily="34" charset="0"/>
              </a:rPr>
              <a:t>B. ESTABLECIENDO EL DEPARTAMENTO DE PUBLICACIONES EN LA IGLESIA LOCAL</a:t>
            </a:r>
            <a:endParaRPr lang="en-US" sz="2800" b="1" dirty="0">
              <a:solidFill>
                <a:schemeClr val="accent2">
                  <a:lumMod val="50000"/>
                </a:schemeClr>
              </a:solidFill>
              <a:effectLst>
                <a:outerShdw blurRad="38100" dist="38100" dir="2700000" algn="tl">
                  <a:srgbClr val="000000">
                    <a:alpha val="43137"/>
                  </a:srgbClr>
                </a:outerShdw>
              </a:effectLst>
              <a:latin typeface="+mn-lt"/>
              <a:cs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15</a:t>
            </a:fld>
            <a:endParaRPr lang="en-US"/>
          </a:p>
        </p:txBody>
      </p:sp>
      <p:sp>
        <p:nvSpPr>
          <p:cNvPr id="6" name="Content Placeholder 2"/>
          <p:cNvSpPr>
            <a:spLocks noGrp="1"/>
          </p:cNvSpPr>
          <p:nvPr>
            <p:ph idx="1"/>
          </p:nvPr>
        </p:nvSpPr>
        <p:spPr>
          <a:xfrm>
            <a:off x="304800" y="1066800"/>
            <a:ext cx="8534400" cy="4525963"/>
          </a:xfrm>
        </p:spPr>
        <p:txBody>
          <a:bodyPr>
            <a:noAutofit/>
          </a:bodyPr>
          <a:lstStyle/>
          <a:p>
            <a:pPr>
              <a:buNone/>
            </a:pPr>
            <a:endParaRPr lang="en-US" sz="2400" b="1" dirty="0" smtClean="0">
              <a:effectLst>
                <a:outerShdw blurRad="38100" dist="38100" dir="2700000" algn="tl">
                  <a:srgbClr val="000000">
                    <a:alpha val="43137"/>
                  </a:srgbClr>
                </a:outerShdw>
              </a:effectLst>
              <a:cs typeface="Arial" pitchFamily="34" charset="0"/>
            </a:endParaRPr>
          </a:p>
          <a:p>
            <a:pPr>
              <a:buNone/>
            </a:pPr>
            <a:r>
              <a:rPr lang="en-US" sz="2800" b="1" dirty="0" smtClean="0">
                <a:effectLst>
                  <a:outerShdw blurRad="38100" dist="38100" dir="2700000" algn="tl">
                    <a:srgbClr val="000000">
                      <a:alpha val="43137"/>
                    </a:srgbClr>
                  </a:outerShdw>
                </a:effectLst>
                <a:cs typeface="Arial" pitchFamily="34" charset="0"/>
              </a:rPr>
              <a:t>2. </a:t>
            </a:r>
            <a:r>
              <a:rPr lang="en-US" sz="2800" b="1" u="sng" dirty="0" err="1" smtClean="0">
                <a:effectLst>
                  <a:outerShdw blurRad="38100" dist="38100" dir="2700000" algn="tl">
                    <a:srgbClr val="000000">
                      <a:alpha val="43137"/>
                    </a:srgbClr>
                  </a:outerShdw>
                </a:effectLst>
                <a:cs typeface="Arial" pitchFamily="34" charset="0"/>
              </a:rPr>
              <a:t>Elección</a:t>
            </a:r>
            <a:r>
              <a:rPr lang="en-US" sz="2800" b="1" u="sng" dirty="0" smtClean="0">
                <a:effectLst>
                  <a:outerShdw blurRad="38100" dist="38100" dir="2700000" algn="tl">
                    <a:srgbClr val="000000">
                      <a:alpha val="43137"/>
                    </a:srgbClr>
                  </a:outerShdw>
                </a:effectLst>
                <a:cs typeface="Arial" pitchFamily="34" charset="0"/>
              </a:rPr>
              <a:t> del director del </a:t>
            </a:r>
            <a:r>
              <a:rPr lang="en-US" sz="2800" b="1" u="sng" dirty="0" err="1" smtClean="0">
                <a:effectLst>
                  <a:outerShdw blurRad="38100" dist="38100" dir="2700000" algn="tl">
                    <a:srgbClr val="000000">
                      <a:alpha val="43137"/>
                    </a:srgbClr>
                  </a:outerShdw>
                </a:effectLst>
                <a:cs typeface="Arial" pitchFamily="34" charset="0"/>
              </a:rPr>
              <a:t>Ministerio</a:t>
            </a:r>
            <a:r>
              <a:rPr lang="en-US" sz="2800" b="1" u="sng" dirty="0" smtClean="0">
                <a:effectLst>
                  <a:outerShdw blurRad="38100" dist="38100" dir="2700000" algn="tl">
                    <a:srgbClr val="000000">
                      <a:alpha val="43137"/>
                    </a:srgbClr>
                  </a:outerShdw>
                </a:effectLst>
                <a:cs typeface="Arial" pitchFamily="34" charset="0"/>
              </a:rPr>
              <a:t> de Publicaciones</a:t>
            </a:r>
            <a:endParaRPr lang="en-US" sz="2800" b="1" dirty="0">
              <a:effectLst>
                <a:outerShdw blurRad="38100" dist="38100" dir="2700000" algn="tl">
                  <a:srgbClr val="000000">
                    <a:alpha val="43137"/>
                  </a:srgbClr>
                </a:outerShdw>
              </a:effectLst>
              <a:cs typeface="Arial" pitchFamily="34" charset="0"/>
            </a:endParaRPr>
          </a:p>
          <a:p>
            <a:endParaRPr lang="en-US" sz="2000" dirty="0" smtClean="0">
              <a:latin typeface="Arial" pitchFamily="34" charset="0"/>
              <a:cs typeface="Arial" pitchFamily="34" charset="0"/>
            </a:endParaRPr>
          </a:p>
          <a:p>
            <a:pPr algn="just"/>
            <a:r>
              <a:rPr lang="es-ES" sz="2800" dirty="0" smtClean="0"/>
              <a:t>El Director del Departamento del Ministerio de Publicaciones es elegido por la iglesia para dirigir las actividades de promoción, venta y adquisición de materiales  para el evangelismo y para nutrir espiritualmente a los miembros a través de nuestra literatura. </a:t>
            </a:r>
          </a:p>
          <a:p>
            <a:pPr algn="just"/>
            <a:r>
              <a:rPr lang="es-ES" sz="2800" dirty="0" smtClean="0"/>
              <a:t>Sus deberes incluyen lo siguiente: </a:t>
            </a:r>
            <a:endParaRPr lang="en-US" sz="2800" dirty="0" smtClean="0"/>
          </a:p>
          <a:p>
            <a:endParaRPr lang="en-US" sz="2800" dirty="0">
              <a:cs typeface="Arial" pitchFamily="34" charset="0"/>
            </a:endParaRPr>
          </a:p>
        </p:txBody>
      </p:sp>
      <p:sp>
        <p:nvSpPr>
          <p:cNvPr id="5" name="Title 1"/>
          <p:cNvSpPr txBox="1">
            <a:spLocks/>
          </p:cNvSpPr>
          <p:nvPr/>
        </p:nvSpPr>
        <p:spPr bwMode="auto">
          <a:xfrm>
            <a:off x="533400" y="152400"/>
            <a:ext cx="8229600" cy="1143000"/>
          </a:xfrm>
          <a:prstGeom prst="rect">
            <a:avLst/>
          </a:prstGeom>
          <a:ln w="28575"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sz="2800" b="1" dirty="0" smtClean="0">
                <a:solidFill>
                  <a:schemeClr val="accent2">
                    <a:lumMod val="50000"/>
                  </a:schemeClr>
                </a:solidFill>
                <a:effectLst>
                  <a:outerShdw blurRad="38100" dist="38100" dir="2700000" algn="tl">
                    <a:srgbClr val="000000">
                      <a:alpha val="43137"/>
                    </a:srgbClr>
                  </a:outerShdw>
                </a:effectLst>
                <a:cs typeface="Arial" pitchFamily="34" charset="0"/>
              </a:rPr>
              <a:t>B. ESTABLECIENDO EL DEPARTAMENTO DE PUBLICACIONES EN LA IGLESIA LOCAL</a:t>
            </a:r>
            <a:endParaRPr lang="en-US" sz="2800" b="1" dirty="0">
              <a:solidFill>
                <a:schemeClr val="accent2">
                  <a:lumMod val="50000"/>
                </a:schemeClr>
              </a:solidFill>
              <a:effectLst>
                <a:outerShdw blurRad="38100" dist="38100" dir="2700000" algn="tl">
                  <a:srgbClr val="000000">
                    <a:alpha val="43137"/>
                  </a:srgbClr>
                </a:outerShdw>
              </a:effectLst>
              <a:cs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9067800" cy="5943600"/>
          </a:xfrm>
        </p:spPr>
        <p:txBody>
          <a:bodyPr/>
          <a:lstStyle/>
          <a:p>
            <a:pPr lvl="1">
              <a:buFont typeface="Arial" pitchFamily="34" charset="0"/>
              <a:buChar char="‒"/>
            </a:pPr>
            <a:endParaRPr lang="en-US" sz="2400" b="1" dirty="0" smtClean="0">
              <a:cs typeface="Arial" pitchFamily="34" charset="0"/>
            </a:endParaRPr>
          </a:p>
          <a:p>
            <a:pPr lvl="1">
              <a:lnSpc>
                <a:spcPct val="150000"/>
              </a:lnSpc>
              <a:buFont typeface="Arial" pitchFamily="34" charset="0"/>
              <a:buChar char="‒"/>
            </a:pPr>
            <a:r>
              <a:rPr lang="en-US" sz="2400" b="1" dirty="0" smtClean="0">
                <a:cs typeface="Arial" pitchFamily="34" charset="0"/>
              </a:rPr>
              <a:t>A. </a:t>
            </a:r>
            <a:r>
              <a:rPr lang="es-ES" sz="2400" dirty="0" smtClean="0"/>
              <a:t>Presidir el Concilio de Ministerio de Publicaciones y ser responsable por ejecutar las decisiones del mismo.</a:t>
            </a:r>
            <a:r>
              <a:rPr lang="en-US" sz="2400" dirty="0" smtClean="0">
                <a:cs typeface="Arial" pitchFamily="34" charset="0"/>
              </a:rPr>
              <a:t>                                                                                             </a:t>
            </a:r>
          </a:p>
          <a:p>
            <a:pPr lvl="1">
              <a:lnSpc>
                <a:spcPct val="150000"/>
              </a:lnSpc>
            </a:pPr>
            <a:r>
              <a:rPr lang="en-US" sz="2400" b="1" dirty="0" smtClean="0">
                <a:cs typeface="Arial" pitchFamily="34" charset="0"/>
              </a:rPr>
              <a:t>B. </a:t>
            </a:r>
            <a:r>
              <a:rPr lang="en-US" sz="2400" dirty="0" err="1" smtClean="0">
                <a:cs typeface="Arial" pitchFamily="34" charset="0"/>
              </a:rPr>
              <a:t>Promover</a:t>
            </a:r>
            <a:r>
              <a:rPr lang="en-US" sz="2400" dirty="0" smtClean="0">
                <a:cs typeface="Arial" pitchFamily="34" charset="0"/>
              </a:rPr>
              <a:t>, </a:t>
            </a:r>
            <a:r>
              <a:rPr lang="en-US" sz="2400" dirty="0" err="1" smtClean="0">
                <a:cs typeface="Arial" pitchFamily="34" charset="0"/>
              </a:rPr>
              <a:t>levantar</a:t>
            </a:r>
            <a:r>
              <a:rPr lang="en-US" sz="2400" dirty="0" smtClean="0">
                <a:cs typeface="Arial" pitchFamily="34" charset="0"/>
              </a:rPr>
              <a:t> </a:t>
            </a:r>
            <a:r>
              <a:rPr lang="en-US" sz="2400" dirty="0" err="1" smtClean="0">
                <a:cs typeface="Arial" pitchFamily="34" charset="0"/>
              </a:rPr>
              <a:t>pedidos</a:t>
            </a:r>
            <a:r>
              <a:rPr lang="en-US" sz="2400" dirty="0">
                <a:cs typeface="Arial" pitchFamily="34" charset="0"/>
              </a:rPr>
              <a:t> </a:t>
            </a:r>
            <a:r>
              <a:rPr lang="en-US" sz="2400" dirty="0" smtClean="0">
                <a:cs typeface="Arial" pitchFamily="34" charset="0"/>
              </a:rPr>
              <a:t>y </a:t>
            </a:r>
            <a:r>
              <a:rPr lang="en-US" sz="2400" dirty="0" err="1" smtClean="0">
                <a:cs typeface="Arial" pitchFamily="34" charset="0"/>
              </a:rPr>
              <a:t>adquiri</a:t>
            </a:r>
            <a:r>
              <a:rPr lang="es-ES" sz="2400" dirty="0" smtClean="0"/>
              <a:t>r </a:t>
            </a:r>
            <a:r>
              <a:rPr lang="es-ES" sz="2400" dirty="0"/>
              <a:t>materiales </a:t>
            </a:r>
            <a:r>
              <a:rPr lang="es-ES" sz="2400" dirty="0" smtClean="0"/>
              <a:t>impresos en la Agencia </a:t>
            </a:r>
            <a:r>
              <a:rPr lang="es-ES" sz="2400" dirty="0"/>
              <a:t>a través del secretario de Ministerio Personal</a:t>
            </a:r>
            <a:r>
              <a:rPr lang="es-ES" sz="2400" dirty="0" smtClean="0"/>
              <a:t>.</a:t>
            </a:r>
            <a:endParaRPr lang="en-US" sz="2400" dirty="0"/>
          </a:p>
          <a:p>
            <a:pPr lvl="1">
              <a:lnSpc>
                <a:spcPct val="150000"/>
              </a:lnSpc>
            </a:pPr>
            <a:r>
              <a:rPr lang="es-ES" sz="2400" b="1" dirty="0" smtClean="0"/>
              <a:t>C.</a:t>
            </a:r>
            <a:r>
              <a:rPr lang="es-ES" sz="2400" dirty="0" smtClean="0"/>
              <a:t> Apoyar al Departamento del Ministerio de Publicaciones del Campo Local para reclutar miembros de iglesia como colportores.</a:t>
            </a:r>
            <a:endParaRPr lang="en-US" sz="2400" dirty="0" smtClean="0">
              <a:cs typeface="Arial" pitchFamily="34" charset="0"/>
            </a:endParaRPr>
          </a:p>
          <a:p>
            <a:pPr lvl="1">
              <a:lnSpc>
                <a:spcPct val="150000"/>
              </a:lnSpc>
            </a:pPr>
            <a:r>
              <a:rPr lang="en-US" sz="2400" b="1" dirty="0" smtClean="0">
                <a:cs typeface="Arial" pitchFamily="34" charset="0"/>
              </a:rPr>
              <a:t>D. </a:t>
            </a:r>
            <a:r>
              <a:rPr lang="es-ES" sz="2400" dirty="0" smtClean="0"/>
              <a:t>Enviar informes de las actividades del Ministerio de Publicaciones a la asociación o misión.</a:t>
            </a:r>
            <a:endParaRPr lang="en-US" sz="2800" dirty="0" smtClean="0"/>
          </a:p>
          <a:p>
            <a:pPr lvl="1">
              <a:lnSpc>
                <a:spcPct val="150000"/>
              </a:lnSpc>
            </a:pPr>
            <a:r>
              <a:rPr lang="en-US" sz="2400" b="1" dirty="0" smtClean="0">
                <a:cs typeface="Arial" pitchFamily="34" charset="0"/>
              </a:rPr>
              <a:t>E. </a:t>
            </a:r>
            <a:r>
              <a:rPr lang="es-ES" sz="2400" dirty="0" smtClean="0"/>
              <a:t>Ser miembro de la Junta </a:t>
            </a:r>
            <a:r>
              <a:rPr lang="es-ES" sz="2400" dirty="0"/>
              <a:t>D</a:t>
            </a:r>
            <a:r>
              <a:rPr lang="es-ES" sz="2400" dirty="0" smtClean="0"/>
              <a:t>irectiva de la iglesia local.</a:t>
            </a:r>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16</a:t>
            </a:fld>
            <a:endParaRPr lang="en-US"/>
          </a:p>
        </p:txBody>
      </p:sp>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17</a:t>
            </a:fld>
            <a:endParaRPr lang="en-US"/>
          </a:p>
        </p:txBody>
      </p:sp>
      <p:sp>
        <p:nvSpPr>
          <p:cNvPr id="5" name="Content Placeholder 2"/>
          <p:cNvSpPr>
            <a:spLocks noGrp="1"/>
          </p:cNvSpPr>
          <p:nvPr>
            <p:ph idx="1"/>
          </p:nvPr>
        </p:nvSpPr>
        <p:spPr>
          <a:xfrm>
            <a:off x="152400" y="1371600"/>
            <a:ext cx="8610600" cy="5334000"/>
          </a:xfrm>
        </p:spPr>
        <p:txBody>
          <a:bodyPr>
            <a:noAutofit/>
          </a:bodyPr>
          <a:lstStyle/>
          <a:p>
            <a:pPr algn="just">
              <a:buNone/>
            </a:pPr>
            <a:r>
              <a:rPr lang="es-ES" sz="2400" b="1" dirty="0" smtClean="0">
                <a:effectLst>
                  <a:outerShdw blurRad="38100" dist="38100" dir="2700000" algn="tl">
                    <a:srgbClr val="000000">
                      <a:alpha val="43137"/>
                    </a:srgbClr>
                  </a:outerShdw>
                </a:effectLst>
              </a:rPr>
              <a:t>El </a:t>
            </a:r>
            <a:r>
              <a:rPr lang="es-ES" sz="2400" b="1" i="1" dirty="0" smtClean="0">
                <a:effectLst>
                  <a:outerShdw blurRad="38100" dist="38100" dir="2700000" algn="tl">
                    <a:srgbClr val="000000">
                      <a:alpha val="43137"/>
                    </a:srgbClr>
                  </a:outerShdw>
                </a:effectLst>
              </a:rPr>
              <a:t>Manual de la iglesia</a:t>
            </a:r>
            <a:r>
              <a:rPr lang="es-ES" sz="2400" b="1" dirty="0" smtClean="0">
                <a:effectLst>
                  <a:outerShdw blurRad="38100" dist="38100" dir="2700000" algn="tl">
                    <a:srgbClr val="000000">
                      <a:alpha val="43137"/>
                    </a:srgbClr>
                  </a:outerShdw>
                </a:effectLst>
              </a:rPr>
              <a:t> señala el nombramiento, por la junta directiva,  del Concilio de Ministerio de Publicaciones de la iglesia local.</a:t>
            </a:r>
            <a:endParaRPr lang="en-US" sz="2400" b="1" dirty="0" smtClean="0">
              <a:effectLst>
                <a:outerShdw blurRad="38100" dist="38100" dir="2700000" algn="tl">
                  <a:srgbClr val="000000">
                    <a:alpha val="43137"/>
                  </a:srgbClr>
                </a:outerShdw>
              </a:effectLst>
            </a:endParaRPr>
          </a:p>
          <a:p>
            <a:pPr>
              <a:buNone/>
            </a:pPr>
            <a:r>
              <a:rPr lang="en-US" sz="2400" dirty="0" smtClean="0">
                <a:cs typeface="Arial" pitchFamily="34" charset="0"/>
              </a:rPr>
              <a:t>1. </a:t>
            </a:r>
            <a:r>
              <a:rPr lang="en-US" sz="2400" u="sng" dirty="0" err="1" smtClean="0">
                <a:cs typeface="Arial" pitchFamily="34" charset="0"/>
              </a:rPr>
              <a:t>Miembros</a:t>
            </a:r>
            <a:r>
              <a:rPr lang="en-US" sz="2400" u="sng" dirty="0" smtClean="0">
                <a:cs typeface="Arial" pitchFamily="34" charset="0"/>
              </a:rPr>
              <a:t>:</a:t>
            </a:r>
            <a:endParaRPr lang="en-US" sz="2400" dirty="0">
              <a:cs typeface="Arial" pitchFamily="34" charset="0"/>
            </a:endParaRPr>
          </a:p>
          <a:p>
            <a:r>
              <a:rPr lang="es-ES" sz="2000" dirty="0" smtClean="0"/>
              <a:t>Director del Departamento de Ministerio de Publicaciones –Presidente</a:t>
            </a:r>
            <a:endParaRPr lang="en-US" sz="2000" dirty="0" smtClean="0"/>
          </a:p>
          <a:p>
            <a:r>
              <a:rPr lang="es-ES" sz="2000" dirty="0" smtClean="0"/>
              <a:t>Director de Ministerio Personal</a:t>
            </a:r>
            <a:endParaRPr lang="en-US" sz="2000" dirty="0" smtClean="0"/>
          </a:p>
          <a:p>
            <a:r>
              <a:rPr lang="es-ES" sz="2000" dirty="0" smtClean="0"/>
              <a:t>Secretario de Ministerio Personal</a:t>
            </a:r>
            <a:endParaRPr lang="en-US" sz="2000" dirty="0" smtClean="0"/>
          </a:p>
          <a:p>
            <a:r>
              <a:rPr lang="es-ES" sz="2000" dirty="0" smtClean="0"/>
              <a:t>Director de Jóvenes </a:t>
            </a:r>
            <a:endParaRPr lang="en-US" sz="2000" dirty="0" smtClean="0"/>
          </a:p>
          <a:p>
            <a:r>
              <a:rPr lang="es-ES" sz="2000" dirty="0" smtClean="0"/>
              <a:t>Director de Comunicación </a:t>
            </a:r>
            <a:endParaRPr lang="en-US" sz="2000" dirty="0" smtClean="0"/>
          </a:p>
          <a:p>
            <a:r>
              <a:rPr lang="es-ES" sz="2000" dirty="0" smtClean="0"/>
              <a:t>Anciano(s) de iglesia</a:t>
            </a:r>
            <a:endParaRPr lang="en-US" sz="2000" dirty="0" smtClean="0"/>
          </a:p>
          <a:p>
            <a:r>
              <a:rPr lang="es-ES" sz="2000" dirty="0" smtClean="0"/>
              <a:t>Pastor de la iglesia</a:t>
            </a:r>
            <a:endParaRPr lang="en-US" sz="2000" dirty="0" smtClean="0"/>
          </a:p>
          <a:p>
            <a:r>
              <a:rPr lang="es-ES" sz="2000" dirty="0" smtClean="0"/>
              <a:t>Otros miembros que apoyen la Obra de publicaciones y el </a:t>
            </a:r>
            <a:r>
              <a:rPr lang="es-ES" sz="2000" dirty="0" err="1"/>
              <a:t>C</a:t>
            </a:r>
            <a:r>
              <a:rPr lang="es-ES" sz="2000" dirty="0" err="1" smtClean="0"/>
              <a:t>olportaje</a:t>
            </a:r>
            <a:r>
              <a:rPr lang="es-ES" sz="2000" dirty="0" smtClean="0"/>
              <a:t>.</a:t>
            </a:r>
            <a:endParaRPr lang="en-US" sz="2000" dirty="0" smtClean="0"/>
          </a:p>
        </p:txBody>
      </p:sp>
      <p:sp>
        <p:nvSpPr>
          <p:cNvPr id="6" name="Title 1"/>
          <p:cNvSpPr>
            <a:spLocks noGrp="1"/>
          </p:cNvSpPr>
          <p:nvPr>
            <p:ph type="title"/>
          </p:nvPr>
        </p:nvSpPr>
        <p:spPr>
          <a:xfrm>
            <a:off x="228600" y="76200"/>
            <a:ext cx="8686800" cy="1096962"/>
          </a:xfrm>
          <a:ln w="28575"/>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chemeClr val="accent2">
                    <a:lumMod val="50000"/>
                  </a:schemeClr>
                </a:solidFill>
                <a:effectLst>
                  <a:outerShdw blurRad="38100" dist="38100" dir="2700000" algn="tl">
                    <a:srgbClr val="000000">
                      <a:alpha val="43137"/>
                    </a:srgbClr>
                  </a:outerShdw>
                </a:effectLst>
                <a:cs typeface="Arial" pitchFamily="34" charset="0"/>
              </a:rPr>
              <a:t>C. NOMBRAMIENTO DEL CONCILIO DEL DEPARTAMENTO DEL MINISTERIO DE PUBLICACIONES</a:t>
            </a:r>
            <a:endParaRPr lang="es-ES" sz="2800"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ChangeArrowheads="1" noChangeShapeType="1" noTextEdit="1"/>
          </p:cNvSpPr>
          <p:nvPr/>
        </p:nvSpPr>
        <p:spPr bwMode="auto">
          <a:xfrm>
            <a:off x="3429000" y="609600"/>
            <a:ext cx="4419600"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b="1" kern="10" dirty="0">
                <a:ln w="10541" cmpd="sng">
                  <a:solidFill>
                    <a:srgbClr val="0000FF"/>
                  </a:solidFill>
                  <a:prstDash val="solid"/>
                </a:ln>
                <a:gradFill flip="none" rotWithShape="1">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16200000" scaled="1"/>
                  <a:tileRect/>
                </a:gradFill>
                <a:latin typeface="Rockwell Extra Bold" pitchFamily="18" charset="0"/>
              </a:rPr>
              <a:t>            </a:t>
            </a:r>
          </a:p>
        </p:txBody>
      </p:sp>
      <p:sp>
        <p:nvSpPr>
          <p:cNvPr id="4" name="Title 1"/>
          <p:cNvSpPr>
            <a:spLocks noGrp="1"/>
          </p:cNvSpPr>
          <p:nvPr>
            <p:ph type="title"/>
          </p:nvPr>
        </p:nvSpPr>
        <p:spPr>
          <a:xfrm>
            <a:off x="457200" y="76200"/>
            <a:ext cx="8229600" cy="1143000"/>
          </a:xfrm>
          <a:ln w="28575"/>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chemeClr val="accent2">
                    <a:lumMod val="50000"/>
                  </a:schemeClr>
                </a:solidFill>
                <a:effectLst>
                  <a:outerShdw blurRad="38100" dist="38100" dir="2700000" algn="tl">
                    <a:srgbClr val="000000">
                      <a:alpha val="43137"/>
                    </a:srgbClr>
                  </a:outerShdw>
                </a:effectLst>
                <a:cs typeface="Arial" pitchFamily="34" charset="0"/>
              </a:rPr>
              <a:t>C. CONCILIO DE MINISTERIO DE PUBLICACIONES</a:t>
            </a:r>
            <a:endParaRPr lang="en-US" sz="2800" b="1" dirty="0">
              <a:solidFill>
                <a:schemeClr val="accent2">
                  <a:lumMod val="50000"/>
                </a:schemeClr>
              </a:solidFill>
              <a:effectLst>
                <a:outerShdw blurRad="38100" dist="38100" dir="2700000" algn="tl">
                  <a:srgbClr val="000000">
                    <a:alpha val="43137"/>
                  </a:srgbClr>
                </a:outerShdw>
              </a:effectLst>
              <a:latin typeface="+mn-lt"/>
              <a:cs typeface="Arial" pitchFamily="34" charset="0"/>
            </a:endParaRPr>
          </a:p>
        </p:txBody>
      </p:sp>
      <p:sp>
        <p:nvSpPr>
          <p:cNvPr id="6" name="Content Placeholder 5"/>
          <p:cNvSpPr>
            <a:spLocks noGrp="1"/>
          </p:cNvSpPr>
          <p:nvPr>
            <p:ph idx="1"/>
          </p:nvPr>
        </p:nvSpPr>
        <p:spPr>
          <a:xfrm>
            <a:off x="76200" y="1219200"/>
            <a:ext cx="8915400" cy="4373563"/>
          </a:xfrm>
        </p:spPr>
        <p:txBody>
          <a:bodyPr/>
          <a:lstStyle/>
          <a:p>
            <a:pPr>
              <a:buNone/>
            </a:pPr>
            <a:r>
              <a:rPr lang="en-US" sz="2400" b="1" dirty="0" smtClean="0">
                <a:effectLst>
                  <a:outerShdw blurRad="38100" dist="38100" dir="2700000" algn="tl">
                    <a:srgbClr val="000000">
                      <a:alpha val="43137"/>
                    </a:srgbClr>
                  </a:outerShdw>
                </a:effectLst>
                <a:cs typeface="Arial" pitchFamily="34" charset="0"/>
              </a:rPr>
              <a:t>2. </a:t>
            </a:r>
            <a:r>
              <a:rPr lang="en-US" sz="2400" b="1" u="sng" dirty="0" err="1" smtClean="0">
                <a:effectLst>
                  <a:outerShdw blurRad="38100" dist="38100" dir="2700000" algn="tl">
                    <a:srgbClr val="000000">
                      <a:alpha val="43137"/>
                    </a:srgbClr>
                  </a:outerShdw>
                </a:effectLst>
                <a:cs typeface="Arial" pitchFamily="34" charset="0"/>
              </a:rPr>
              <a:t>Deberes</a:t>
            </a:r>
            <a:r>
              <a:rPr lang="en-US" sz="2400" b="1" u="sng" dirty="0" smtClean="0">
                <a:effectLst>
                  <a:outerShdw blurRad="38100" dist="38100" dir="2700000" algn="tl">
                    <a:srgbClr val="000000">
                      <a:alpha val="43137"/>
                    </a:srgbClr>
                  </a:outerShdw>
                </a:effectLst>
                <a:cs typeface="Arial" pitchFamily="34" charset="0"/>
              </a:rPr>
              <a:t> del </a:t>
            </a:r>
            <a:r>
              <a:rPr lang="en-US" sz="2400" b="1" u="sng" dirty="0" err="1" smtClean="0">
                <a:effectLst>
                  <a:outerShdw blurRad="38100" dist="38100" dir="2700000" algn="tl">
                    <a:srgbClr val="000000">
                      <a:alpha val="43137"/>
                    </a:srgbClr>
                  </a:outerShdw>
                </a:effectLst>
                <a:cs typeface="Arial" pitchFamily="34" charset="0"/>
              </a:rPr>
              <a:t>Concilio</a:t>
            </a:r>
            <a:r>
              <a:rPr lang="en-US" sz="2400" b="1" u="sng" dirty="0" smtClean="0">
                <a:effectLst>
                  <a:outerShdw blurRad="38100" dist="38100" dir="2700000" algn="tl">
                    <a:srgbClr val="000000">
                      <a:alpha val="43137"/>
                    </a:srgbClr>
                  </a:outerShdw>
                </a:effectLst>
                <a:cs typeface="Arial" pitchFamily="34" charset="0"/>
              </a:rPr>
              <a:t> de </a:t>
            </a:r>
            <a:r>
              <a:rPr lang="en-US" sz="2400" b="1" u="sng" dirty="0" err="1" smtClean="0">
                <a:effectLst>
                  <a:outerShdw blurRad="38100" dist="38100" dir="2700000" algn="tl">
                    <a:srgbClr val="000000">
                      <a:alpha val="43137"/>
                    </a:srgbClr>
                  </a:outerShdw>
                </a:effectLst>
                <a:cs typeface="Arial" pitchFamily="34" charset="0"/>
              </a:rPr>
              <a:t>Ministerio</a:t>
            </a:r>
            <a:r>
              <a:rPr lang="en-US" sz="2400" b="1" u="sng" dirty="0" smtClean="0">
                <a:effectLst>
                  <a:outerShdw blurRad="38100" dist="38100" dir="2700000" algn="tl">
                    <a:srgbClr val="000000">
                      <a:alpha val="43137"/>
                    </a:srgbClr>
                  </a:outerShdw>
                </a:effectLst>
                <a:cs typeface="Arial" pitchFamily="34" charset="0"/>
              </a:rPr>
              <a:t> de </a:t>
            </a:r>
            <a:r>
              <a:rPr lang="en-US" sz="2400" b="1" u="sng" dirty="0" err="1" smtClean="0">
                <a:effectLst>
                  <a:outerShdw blurRad="38100" dist="38100" dir="2700000" algn="tl">
                    <a:srgbClr val="000000">
                      <a:alpha val="43137"/>
                    </a:srgbClr>
                  </a:outerShdw>
                </a:effectLst>
                <a:cs typeface="Arial" pitchFamily="34" charset="0"/>
              </a:rPr>
              <a:t>Publicaciones</a:t>
            </a:r>
            <a:endParaRPr lang="en-US" sz="2200" dirty="0" smtClean="0">
              <a:cs typeface="Arial" pitchFamily="34" charset="0"/>
            </a:endParaRPr>
          </a:p>
          <a:p>
            <a:pPr lvl="0" algn="just"/>
            <a:r>
              <a:rPr lang="en-US" sz="2400" dirty="0" smtClean="0">
                <a:cs typeface="Arial" pitchFamily="34" charset="0"/>
              </a:rPr>
              <a:t>a. P</a:t>
            </a:r>
            <a:r>
              <a:rPr lang="es-ES" sz="2400" dirty="0" err="1" smtClean="0"/>
              <a:t>romover</a:t>
            </a:r>
            <a:r>
              <a:rPr lang="es-ES" sz="2400" dirty="0" smtClean="0"/>
              <a:t> la adquisición de las Publicaciones y ayudar al reclutamiento de hombres y mujeres consagrados para servir al Señor como </a:t>
            </a:r>
            <a:r>
              <a:rPr lang="es-ES" sz="2400" dirty="0" err="1" smtClean="0"/>
              <a:t>colportores</a:t>
            </a:r>
            <a:r>
              <a:rPr lang="es-ES" sz="2400" dirty="0" smtClean="0"/>
              <a:t>.</a:t>
            </a:r>
          </a:p>
          <a:p>
            <a:pPr lvl="1"/>
            <a:r>
              <a:rPr lang="en-US" sz="2400" dirty="0">
                <a:cs typeface="Arial" pitchFamily="34" charset="0"/>
              </a:rPr>
              <a:t>B.</a:t>
            </a:r>
            <a:r>
              <a:rPr lang="es-ES" sz="2400" dirty="0"/>
              <a:t> Impartir en la iglesia local seminarios de capacitación sobre las publicaciones y el </a:t>
            </a:r>
            <a:r>
              <a:rPr lang="es-ES" sz="2400" dirty="0" err="1"/>
              <a:t>colportaje</a:t>
            </a:r>
            <a:endParaRPr lang="es-ES" sz="2400" dirty="0"/>
          </a:p>
          <a:p>
            <a:pPr lvl="1"/>
            <a:r>
              <a:rPr lang="en-US" sz="2400" dirty="0">
                <a:cs typeface="Arial" pitchFamily="34" charset="0"/>
              </a:rPr>
              <a:t>C. </a:t>
            </a:r>
            <a:r>
              <a:rPr lang="es-ES" sz="2400" dirty="0"/>
              <a:t>Promover la compra y lectura </a:t>
            </a:r>
            <a:r>
              <a:rPr lang="es-ES" sz="2400" dirty="0" smtClean="0"/>
              <a:t>de </a:t>
            </a:r>
            <a:r>
              <a:rPr lang="es-ES" sz="2400" dirty="0"/>
              <a:t>libros del Espíritu del Profecía y muchos </a:t>
            </a:r>
            <a:r>
              <a:rPr lang="es-ES" sz="2400" dirty="0" smtClean="0"/>
              <a:t>otros, </a:t>
            </a:r>
            <a:r>
              <a:rPr lang="es-ES" sz="2400" dirty="0"/>
              <a:t>para </a:t>
            </a:r>
            <a:r>
              <a:rPr lang="es-ES" sz="2400" dirty="0" smtClean="0"/>
              <a:t>el desarrollo </a:t>
            </a:r>
            <a:r>
              <a:rPr lang="es-ES" sz="2400" dirty="0"/>
              <a:t>espiritual personal.</a:t>
            </a:r>
            <a:endParaRPr lang="en-US" sz="2400" dirty="0"/>
          </a:p>
          <a:p>
            <a:pPr lvl="1"/>
            <a:r>
              <a:rPr lang="en-US" sz="2400" dirty="0">
                <a:effectLst>
                  <a:outerShdw blurRad="38100" dist="38100" dir="2700000" algn="tl">
                    <a:srgbClr val="000000">
                      <a:alpha val="43137"/>
                    </a:srgbClr>
                  </a:outerShdw>
                </a:effectLst>
                <a:cs typeface="Arial" pitchFamily="34" charset="0"/>
              </a:rPr>
              <a:t>D. </a:t>
            </a:r>
            <a:r>
              <a:rPr lang="es-ES" sz="2400" dirty="0">
                <a:effectLst>
                  <a:outerShdw blurRad="38100" dist="38100" dir="2700000" algn="tl">
                    <a:srgbClr val="000000">
                      <a:alpha val="43137"/>
                    </a:srgbClr>
                  </a:outerShdw>
                </a:effectLst>
              </a:rPr>
              <a:t>Ayudar a los departamentos en la selección y circulación de la página impresa, en términos de libros y revistas misioneros, así como libros del Espíritu de Profecía</a:t>
            </a:r>
            <a:r>
              <a:rPr lang="es-ES" sz="2400" dirty="0"/>
              <a:t>.</a:t>
            </a:r>
            <a:endParaRPr lang="en-US" sz="2400" dirty="0"/>
          </a:p>
          <a:p>
            <a:pPr lvl="0" algn="just"/>
            <a:endParaRPr lang="en-US" sz="2400" dirty="0" smtClean="0"/>
          </a:p>
          <a:p>
            <a:endParaRPr lang="en-US" sz="2800" dirty="0" smtClean="0"/>
          </a:p>
          <a:p>
            <a:pPr>
              <a:buNone/>
            </a:pPr>
            <a:endParaRPr lang="es-ES" dirty="0"/>
          </a:p>
        </p:txBody>
      </p:sp>
      <p:sp>
        <p:nvSpPr>
          <p:cNvPr id="3" name="Slide Number Placeholder 2"/>
          <p:cNvSpPr>
            <a:spLocks noGrp="1"/>
          </p:cNvSpPr>
          <p:nvPr>
            <p:ph type="sldNum" sz="quarter" idx="12"/>
          </p:nvPr>
        </p:nvSpPr>
        <p:spPr/>
        <p:txBody>
          <a:bodyPr/>
          <a:lstStyle/>
          <a:p>
            <a:pPr>
              <a:defRPr/>
            </a:pPr>
            <a:fld id="{89CB18AB-AC3F-4ACB-BEF5-A55C87D12199}" type="slidenum">
              <a:rPr lang="en-US" smtClean="0"/>
              <a:pPr>
                <a:defRPr/>
              </a:pPr>
              <a:t>18</a:t>
            </a:fld>
            <a:endParaRPr lang="en-US"/>
          </a:p>
        </p:txBody>
      </p:sp>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6" descr="http://www.madisonmission.net/album/images/photo17.jpg"/>
          <p:cNvPicPr>
            <a:picLocks noChangeAspect="1" noChangeArrowheads="1"/>
          </p:cNvPicPr>
          <p:nvPr/>
        </p:nvPicPr>
        <p:blipFill>
          <a:blip r:embed="rId2" cstate="print"/>
          <a:srcRect l="17677"/>
          <a:stretch>
            <a:fillRect/>
          </a:stretch>
        </p:blipFill>
        <p:spPr bwMode="auto">
          <a:xfrm>
            <a:off x="3810000" y="1295400"/>
            <a:ext cx="496824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76200"/>
            <a:ext cx="8229600" cy="1143000"/>
          </a:xfrm>
          <a:ln w="28575"/>
        </p:spPr>
        <p:style>
          <a:lnRef idx="2">
            <a:schemeClr val="accent2"/>
          </a:lnRef>
          <a:fillRef idx="1">
            <a:schemeClr val="lt1"/>
          </a:fillRef>
          <a:effectRef idx="0">
            <a:schemeClr val="accent2"/>
          </a:effectRef>
          <a:fontRef idx="minor">
            <a:schemeClr val="dk1"/>
          </a:fontRef>
        </p:style>
        <p:txBody>
          <a:bodyPr/>
          <a:lstStyle/>
          <a:p>
            <a:r>
              <a:rPr lang="en-US" sz="3600" b="1" dirty="0" smtClean="0">
                <a:solidFill>
                  <a:schemeClr val="accent2">
                    <a:lumMod val="50000"/>
                  </a:schemeClr>
                </a:solidFill>
              </a:rPr>
              <a:t>D. INVOLUCRANDO A LAS IGLESIAS LOCALES EN EL TRABAJO EVANGELÍSTICO</a:t>
            </a:r>
            <a:endParaRPr lang="es-ES" sz="3600" b="1" dirty="0">
              <a:solidFill>
                <a:schemeClr val="accent2">
                  <a:lumMod val="50000"/>
                </a:schemeClr>
              </a:solidFill>
            </a:endParaRPr>
          </a:p>
        </p:txBody>
      </p:sp>
      <p:sp>
        <p:nvSpPr>
          <p:cNvPr id="3" name="Content Placeholder 2"/>
          <p:cNvSpPr>
            <a:spLocks noGrp="1"/>
          </p:cNvSpPr>
          <p:nvPr>
            <p:ph idx="1"/>
          </p:nvPr>
        </p:nvSpPr>
        <p:spPr>
          <a:xfrm>
            <a:off x="76200" y="1341437"/>
            <a:ext cx="8686800" cy="4525963"/>
          </a:xfrm>
        </p:spPr>
        <p:txBody>
          <a:bodyPr/>
          <a:lstStyle/>
          <a:p>
            <a:pPr marL="0" indent="0">
              <a:buNone/>
            </a:pPr>
            <a:r>
              <a:rPr lang="en-US" sz="3600" b="1" dirty="0" smtClean="0">
                <a:effectLst>
                  <a:outerShdw blurRad="38100" dist="38100" dir="2700000" algn="tl">
                    <a:srgbClr val="000000">
                      <a:alpha val="43137"/>
                    </a:srgbClr>
                  </a:outerShdw>
                </a:effectLst>
                <a:cs typeface="Arial" pitchFamily="34" charset="0"/>
              </a:rPr>
              <a:t> * </a:t>
            </a:r>
            <a:r>
              <a:rPr lang="en-US" sz="3600" b="1" u="sng" dirty="0" err="1" smtClean="0">
                <a:effectLst>
                  <a:outerShdw blurRad="38100" dist="38100" dir="2700000" algn="tl">
                    <a:srgbClr val="000000">
                      <a:alpha val="43137"/>
                    </a:srgbClr>
                  </a:outerShdw>
                </a:effectLst>
                <a:cs typeface="Arial" pitchFamily="34" charset="0"/>
              </a:rPr>
              <a:t>Bibliotecas</a:t>
            </a:r>
            <a:r>
              <a:rPr lang="en-US" sz="3600" b="1" u="sng" dirty="0" smtClean="0">
                <a:effectLst>
                  <a:outerShdw blurRad="38100" dist="38100" dir="2700000" algn="tl">
                    <a:srgbClr val="000000">
                      <a:alpha val="43137"/>
                    </a:srgbClr>
                  </a:outerShdw>
                </a:effectLst>
                <a:cs typeface="Arial" pitchFamily="34" charset="0"/>
              </a:rPr>
              <a:t> en </a:t>
            </a:r>
          </a:p>
          <a:p>
            <a:pPr marL="0" indent="0">
              <a:buNone/>
            </a:pPr>
            <a:r>
              <a:rPr lang="en-US" sz="3600" b="1" dirty="0">
                <a:solidFill>
                  <a:schemeClr val="bg1"/>
                </a:solidFill>
                <a:effectLst>
                  <a:outerShdw blurRad="38100" dist="38100" dir="2700000" algn="tl">
                    <a:srgbClr val="000000">
                      <a:alpha val="43137"/>
                    </a:srgbClr>
                  </a:outerShdw>
                </a:effectLst>
                <a:cs typeface="Arial" pitchFamily="34" charset="0"/>
              </a:rPr>
              <a:t> </a:t>
            </a:r>
            <a:r>
              <a:rPr lang="en-US" sz="3600" b="1" dirty="0" smtClean="0">
                <a:solidFill>
                  <a:schemeClr val="bg1"/>
                </a:solidFill>
                <a:effectLst>
                  <a:outerShdw blurRad="38100" dist="38100" dir="2700000" algn="tl">
                    <a:srgbClr val="000000">
                      <a:alpha val="43137"/>
                    </a:srgbClr>
                  </a:outerShdw>
                </a:effectLst>
                <a:cs typeface="Arial" pitchFamily="34" charset="0"/>
              </a:rPr>
              <a:t> </a:t>
            </a:r>
            <a:r>
              <a:rPr lang="en-US" sz="3600" b="1" u="sng" dirty="0" smtClean="0">
                <a:effectLst>
                  <a:outerShdw blurRad="38100" dist="38100" dir="2700000" algn="tl">
                    <a:srgbClr val="000000">
                      <a:alpha val="43137"/>
                    </a:srgbClr>
                  </a:outerShdw>
                </a:effectLst>
                <a:cs typeface="Arial" pitchFamily="34" charset="0"/>
              </a:rPr>
              <a:t>Iglesias Locales</a:t>
            </a:r>
            <a:endParaRPr lang="en-US" sz="3600" b="1" dirty="0" smtClean="0">
              <a:effectLst>
                <a:outerShdw blurRad="38100" dist="38100" dir="2700000" algn="tl">
                  <a:srgbClr val="000000">
                    <a:alpha val="43137"/>
                  </a:srgbClr>
                </a:outerShdw>
              </a:effectLst>
              <a:cs typeface="Arial" pitchFamily="34" charset="0"/>
            </a:endParaRPr>
          </a:p>
          <a:p>
            <a:pPr>
              <a:buNone/>
            </a:pPr>
            <a:endParaRPr lang="en-US" sz="2400" dirty="0" smtClean="0">
              <a:cs typeface="Arial" pitchFamily="34" charset="0"/>
            </a:endParaRPr>
          </a:p>
          <a:p>
            <a:pPr>
              <a:buNone/>
            </a:pPr>
            <a:endParaRPr lang="en-US" sz="2400" dirty="0" smtClean="0">
              <a:cs typeface="Arial" pitchFamily="34" charset="0"/>
            </a:endParaRPr>
          </a:p>
          <a:p>
            <a:pPr algn="just">
              <a:buNone/>
            </a:pPr>
            <a:r>
              <a:rPr lang="es-ES" sz="2400" dirty="0" smtClean="0"/>
              <a:t>Cada </a:t>
            </a:r>
            <a:r>
              <a:rPr lang="es-ES" sz="2400" dirty="0"/>
              <a:t>I</a:t>
            </a:r>
            <a:r>
              <a:rPr lang="es-ES" sz="2400" dirty="0" smtClean="0"/>
              <a:t>glesia Local debería establecer una biblioteca de la iglesia con diferentes t</a:t>
            </a:r>
            <a:r>
              <a:rPr lang="en-US" sz="2400" dirty="0" err="1" smtClean="0"/>
              <a:t>í</a:t>
            </a:r>
            <a:r>
              <a:rPr lang="es-ES" sz="2400" dirty="0" err="1" smtClean="0"/>
              <a:t>tulos</a:t>
            </a:r>
            <a:r>
              <a:rPr lang="es-ES" sz="2400" dirty="0" smtClean="0"/>
              <a:t> de libros del Espíritu de Profecía, hogar, salud y otros libros religiosos. Luego debe establecer un programa de lectura, consulta y préstamo de libros</a:t>
            </a:r>
            <a:r>
              <a:rPr lang="es-ES" sz="2400" dirty="0"/>
              <a:t> </a:t>
            </a:r>
            <a:r>
              <a:rPr lang="es-ES" sz="2400" dirty="0" smtClean="0"/>
              <a:t>para el crecimiento y nutrición espiritual de los miembros de iglesia, como para evangelización de los vecinos.</a:t>
            </a:r>
            <a:endParaRPr lang="en-US" sz="2400" dirty="0" smtClean="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19</a:t>
            </a:fld>
            <a:endParaRPr lang="en-US"/>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62600" y="0"/>
            <a:ext cx="3581400" cy="1295400"/>
          </a:xfrm>
        </p:spPr>
        <p:txBody>
          <a:bodyPr>
            <a:noAutofit/>
          </a:bodyPr>
          <a:lstStyle/>
          <a:p>
            <a:r>
              <a:rPr lang="en-US" sz="2400" b="1" dirty="0" err="1" smtClean="0">
                <a:solidFill>
                  <a:srgbClr val="002060"/>
                </a:solidFill>
                <a:latin typeface="Arial" pitchFamily="34" charset="0"/>
                <a:cs typeface="Arial" pitchFamily="34" charset="0"/>
              </a:rPr>
              <a:t>Cómo</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conducir</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evangelismo</a:t>
            </a:r>
            <a:r>
              <a:rPr lang="en-US" sz="2400" b="1" dirty="0" smtClean="0">
                <a:solidFill>
                  <a:srgbClr val="002060"/>
                </a:solidFill>
                <a:latin typeface="Arial" pitchFamily="34" charset="0"/>
                <a:cs typeface="Arial" pitchFamily="34" charset="0"/>
              </a:rPr>
              <a:t> personal con la </a:t>
            </a:r>
            <a:r>
              <a:rPr lang="en-US" sz="2400" b="1" dirty="0" err="1" smtClean="0">
                <a:solidFill>
                  <a:srgbClr val="002060"/>
                </a:solidFill>
                <a:latin typeface="Arial" pitchFamily="34" charset="0"/>
                <a:cs typeface="Arial" pitchFamily="34" charset="0"/>
              </a:rPr>
              <a:t>literatura</a:t>
            </a:r>
            <a:endParaRPr lang="en-US" sz="2400" b="1" dirty="0">
              <a:solidFill>
                <a:srgbClr val="002060"/>
              </a:solidFill>
            </a:endParaRPr>
          </a:p>
        </p:txBody>
      </p:sp>
      <p:sp>
        <p:nvSpPr>
          <p:cNvPr id="6" name="Content Placeholder 5"/>
          <p:cNvSpPr>
            <a:spLocks noGrp="1"/>
          </p:cNvSpPr>
          <p:nvPr>
            <p:ph idx="1"/>
          </p:nvPr>
        </p:nvSpPr>
        <p:spPr>
          <a:xfrm>
            <a:off x="5638800" y="1371600"/>
            <a:ext cx="3429000" cy="4724400"/>
          </a:xfrm>
        </p:spPr>
        <p:txBody>
          <a:bodyPr>
            <a:noAutofit/>
          </a:bodyPr>
          <a:lstStyle/>
          <a:p>
            <a:pPr algn="ctr"/>
            <a:r>
              <a:rPr lang="es-ES" sz="2800" dirty="0" smtClean="0">
                <a:latin typeface="Arial" pitchFamily="34" charset="0"/>
                <a:cs typeface="Arial" pitchFamily="34" charset="0"/>
              </a:rPr>
              <a:t>Las Iglesias Adventistas Locales en su totalidad tienen un gran potencial para la evangelización    a través de la circulación de la literatura</a:t>
            </a: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FEDDAC2-961D-40CE-863E-E089EA77930E}" type="slidenum">
              <a:rPr lang="en-US" smtClean="0">
                <a:solidFill>
                  <a:schemeClr val="tx1"/>
                </a:solidFill>
              </a:rPr>
              <a:pPr>
                <a:defRPr/>
              </a:pPr>
              <a:t>2</a:t>
            </a:fld>
            <a:endParaRPr lang="en-US" dirty="0">
              <a:solidFill>
                <a:schemeClr val="tx1"/>
              </a:solidFill>
            </a:endParaRPr>
          </a:p>
        </p:txBody>
      </p:sp>
      <p:pic>
        <p:nvPicPr>
          <p:cNvPr id="13" name="Picture 4" descr="Church"/>
          <p:cNvPicPr>
            <a:picLocks noChangeAspect="1" noChangeArrowheads="1"/>
          </p:cNvPicPr>
          <p:nvPr/>
        </p:nvPicPr>
        <p:blipFill>
          <a:blip r:embed="rId2" cstate="print"/>
          <a:srcRect/>
          <a:stretch>
            <a:fillRect/>
          </a:stretch>
        </p:blipFill>
        <p:spPr bwMode="auto">
          <a:xfrm>
            <a:off x="0" y="0"/>
            <a:ext cx="5541963" cy="685800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lmn.org/catalog/images/egw-conflict-series_hbk.jpg"/>
          <p:cNvPicPr>
            <a:picLocks noChangeAspect="1" noChangeArrowheads="1"/>
          </p:cNvPicPr>
          <p:nvPr/>
        </p:nvPicPr>
        <p:blipFill>
          <a:blip r:embed="rId2" cstate="print"/>
          <a:srcRect/>
          <a:stretch>
            <a:fillRect/>
          </a:stretch>
        </p:blipFill>
        <p:spPr bwMode="auto">
          <a:xfrm>
            <a:off x="6063581" y="1066800"/>
            <a:ext cx="2775619" cy="3200400"/>
          </a:xfrm>
          <a:prstGeom prst="rect">
            <a:avLst/>
          </a:prstGeom>
          <a:noFill/>
        </p:spPr>
      </p:pic>
      <p:sp>
        <p:nvSpPr>
          <p:cNvPr id="3" name="Content Placeholder 2"/>
          <p:cNvSpPr>
            <a:spLocks noGrp="1"/>
          </p:cNvSpPr>
          <p:nvPr>
            <p:ph idx="1"/>
          </p:nvPr>
        </p:nvSpPr>
        <p:spPr>
          <a:xfrm>
            <a:off x="76200" y="1066800"/>
            <a:ext cx="8991600" cy="5638800"/>
          </a:xfrm>
        </p:spPr>
        <p:txBody>
          <a:bodyPr/>
          <a:lstStyle/>
          <a:p>
            <a:pPr marL="0" indent="0">
              <a:spcBef>
                <a:spcPts val="0"/>
              </a:spcBef>
              <a:buNone/>
            </a:pPr>
            <a:r>
              <a:rPr lang="en-US" sz="4800" b="1" dirty="0" smtClean="0">
                <a:effectLst>
                  <a:outerShdw blurRad="38100" dist="38100" dir="2700000" algn="tl">
                    <a:srgbClr val="000000">
                      <a:alpha val="43137"/>
                    </a:srgbClr>
                  </a:outerShdw>
                </a:effectLst>
              </a:rPr>
              <a:t>* </a:t>
            </a:r>
            <a:r>
              <a:rPr lang="en-US" sz="4800" b="1" u="sng" dirty="0" err="1" smtClean="0">
                <a:effectLst>
                  <a:outerShdw blurRad="38100" dist="38100" dir="2700000" algn="tl">
                    <a:srgbClr val="000000">
                      <a:alpha val="43137"/>
                    </a:srgbClr>
                  </a:outerShdw>
                </a:effectLst>
              </a:rPr>
              <a:t>Bibliotecas</a:t>
            </a:r>
            <a:r>
              <a:rPr lang="en-US" sz="4800" b="1" u="sng" dirty="0" smtClean="0">
                <a:effectLst>
                  <a:outerShdw blurRad="38100" dist="38100" dir="2700000" algn="tl">
                    <a:srgbClr val="000000">
                      <a:alpha val="43137"/>
                    </a:srgbClr>
                  </a:outerShdw>
                </a:effectLst>
              </a:rPr>
              <a:t> </a:t>
            </a:r>
          </a:p>
          <a:p>
            <a:pPr marL="0" indent="0">
              <a:spcBef>
                <a:spcPts val="0"/>
              </a:spcBef>
              <a:buNone/>
            </a:pPr>
            <a:r>
              <a:rPr lang="en-US" sz="4800" b="1" dirty="0">
                <a:effectLst>
                  <a:outerShdw blurRad="38100" dist="38100" dir="2700000" algn="tl">
                    <a:srgbClr val="000000">
                      <a:alpha val="43137"/>
                    </a:srgbClr>
                  </a:outerShdw>
                </a:effectLst>
              </a:rPr>
              <a:t> </a:t>
            </a:r>
            <a:r>
              <a:rPr lang="en-US" sz="4800" b="1" dirty="0" smtClean="0">
                <a:effectLst>
                  <a:outerShdw blurRad="38100" dist="38100" dir="2700000" algn="tl">
                    <a:srgbClr val="000000">
                      <a:alpha val="43137"/>
                    </a:srgbClr>
                  </a:outerShdw>
                </a:effectLst>
              </a:rPr>
              <a:t>  </a:t>
            </a:r>
            <a:r>
              <a:rPr lang="en-US" sz="4800" b="1" u="sng" dirty="0" err="1" smtClean="0">
                <a:effectLst>
                  <a:outerShdw blurRad="38100" dist="38100" dir="2700000" algn="tl">
                    <a:srgbClr val="000000">
                      <a:alpha val="43137"/>
                    </a:srgbClr>
                  </a:outerShdw>
                </a:effectLst>
              </a:rPr>
              <a:t>personales</a:t>
            </a:r>
            <a:r>
              <a:rPr lang="en-US" b="1" u="sng" dirty="0" smtClean="0">
                <a:effectLst>
                  <a:outerShdw blurRad="38100" dist="38100" dir="2700000" algn="tl">
                    <a:srgbClr val="000000">
                      <a:alpha val="43137"/>
                    </a:srgbClr>
                  </a:outerShdw>
                </a:effectLst>
              </a:rPr>
              <a:t> </a:t>
            </a:r>
          </a:p>
          <a:p>
            <a:pPr>
              <a:spcBef>
                <a:spcPts val="0"/>
              </a:spcBef>
              <a:buNone/>
            </a:pPr>
            <a:endParaRPr lang="es-ES" sz="2400" dirty="0"/>
          </a:p>
          <a:p>
            <a:pPr algn="just">
              <a:buNone/>
            </a:pPr>
            <a:r>
              <a:rPr lang="es-ES" sz="2400" dirty="0" smtClean="0"/>
              <a:t>Los miembros de iglesia deberían comprar</a:t>
            </a:r>
          </a:p>
          <a:p>
            <a:pPr algn="just">
              <a:buNone/>
            </a:pPr>
            <a:r>
              <a:rPr lang="es-ES" sz="2400" dirty="0" smtClean="0"/>
              <a:t>suficiente cantidad de libros del Espíritu de </a:t>
            </a:r>
          </a:p>
          <a:p>
            <a:pPr algn="just">
              <a:buNone/>
            </a:pPr>
            <a:r>
              <a:rPr lang="es-ES" sz="2400" dirty="0" smtClean="0"/>
              <a:t>Profecía, hogar, salud y otros </a:t>
            </a:r>
            <a:r>
              <a:rPr lang="es-ES_tradnl" sz="2400" dirty="0" smtClean="0"/>
              <a:t>t</a:t>
            </a:r>
            <a:r>
              <a:rPr lang="en-US" sz="2400" dirty="0" err="1" smtClean="0"/>
              <a:t>i</a:t>
            </a:r>
            <a:r>
              <a:rPr lang="es-ES_tradnl" sz="2400" dirty="0" err="1" smtClean="0"/>
              <a:t>tulos</a:t>
            </a:r>
            <a:r>
              <a:rPr lang="es-ES" sz="2400" dirty="0" smtClean="0"/>
              <a:t>, así como</a:t>
            </a:r>
          </a:p>
          <a:p>
            <a:pPr algn="just">
              <a:buNone/>
            </a:pPr>
            <a:r>
              <a:rPr lang="es-ES" sz="2400" dirty="0" smtClean="0"/>
              <a:t>de revistas, a fin de establecer su propia biblioteca personal para el </a:t>
            </a:r>
          </a:p>
          <a:p>
            <a:pPr algn="just">
              <a:buNone/>
            </a:pPr>
            <a:r>
              <a:rPr lang="es-ES" sz="2400" dirty="0" smtClean="0"/>
              <a:t>fortalecimiento de su conocimiento de la doctrina de la iglesia y para</a:t>
            </a:r>
          </a:p>
          <a:p>
            <a:pPr algn="just">
              <a:buNone/>
            </a:pPr>
            <a:r>
              <a:rPr lang="es-ES" sz="2400" dirty="0" smtClean="0"/>
              <a:t>evangelizar a sus amigos no adventistas compartiéndoles literatura. </a:t>
            </a:r>
            <a:endParaRPr lang="en-US" sz="2400" dirty="0" smtClean="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20</a:t>
            </a:fld>
            <a:endParaRPr lang="en-US" dirty="0"/>
          </a:p>
        </p:txBody>
      </p:sp>
      <p:sp>
        <p:nvSpPr>
          <p:cNvPr id="5" name="Title 1"/>
          <p:cNvSpPr>
            <a:spLocks noGrp="1"/>
          </p:cNvSpPr>
          <p:nvPr>
            <p:ph type="title"/>
          </p:nvPr>
        </p:nvSpPr>
        <p:spPr>
          <a:xfrm>
            <a:off x="457200" y="0"/>
            <a:ext cx="8229600" cy="1143000"/>
          </a:xfrm>
          <a:ln w="28575"/>
        </p:spPr>
        <p:style>
          <a:lnRef idx="2">
            <a:schemeClr val="accent2"/>
          </a:lnRef>
          <a:fillRef idx="1">
            <a:schemeClr val="lt1"/>
          </a:fillRef>
          <a:effectRef idx="0">
            <a:schemeClr val="accent2"/>
          </a:effectRef>
          <a:fontRef idx="minor">
            <a:schemeClr val="dk1"/>
          </a:fontRef>
        </p:style>
        <p:txBody>
          <a:bodyPr/>
          <a:lstStyle/>
          <a:p>
            <a:r>
              <a:rPr lang="en-US" sz="3600" b="1" dirty="0" smtClean="0">
                <a:solidFill>
                  <a:schemeClr val="accent2">
                    <a:lumMod val="50000"/>
                  </a:schemeClr>
                </a:solidFill>
              </a:rPr>
              <a:t>D. INVOLUCRANDO A LOS MIEMBROS EN EL TRABAJO EVANGELÍSTICO</a:t>
            </a:r>
            <a:endParaRPr lang="es-ES" sz="3600" b="1" dirty="0">
              <a:solidFill>
                <a:schemeClr val="accent2">
                  <a:lumMod val="50000"/>
                </a:schemeClr>
              </a:solidFill>
            </a:endParaRPr>
          </a:p>
        </p:txBody>
      </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3.bp.blogspot.com/-BAGgqkcuYU8/TnNlmZGQKnI/AAAAAAAAJTc/Xq18wCcWFEE/s200/ellen_white.jpg"/>
          <p:cNvPicPr>
            <a:picLocks noChangeAspect="1" noChangeArrowheads="1"/>
          </p:cNvPicPr>
          <p:nvPr/>
        </p:nvPicPr>
        <p:blipFill>
          <a:blip r:embed="rId2" cstate="print"/>
          <a:srcRect/>
          <a:stretch>
            <a:fillRect/>
          </a:stretch>
        </p:blipFill>
        <p:spPr bwMode="auto">
          <a:xfrm>
            <a:off x="5257800" y="1219200"/>
            <a:ext cx="3962400" cy="2971800"/>
          </a:xfrm>
          <a:prstGeom prst="ellipse">
            <a:avLst/>
          </a:prstGeom>
          <a:ln>
            <a:noFill/>
          </a:ln>
          <a:effectLst>
            <a:softEdge rad="112500"/>
          </a:effectLst>
        </p:spPr>
      </p:pic>
      <p:sp>
        <p:nvSpPr>
          <p:cNvPr id="3" name="Content Placeholder 2"/>
          <p:cNvSpPr>
            <a:spLocks noGrp="1"/>
          </p:cNvSpPr>
          <p:nvPr>
            <p:ph idx="1"/>
          </p:nvPr>
        </p:nvSpPr>
        <p:spPr>
          <a:xfrm>
            <a:off x="0" y="1447800"/>
            <a:ext cx="9144000" cy="4525963"/>
          </a:xfrm>
        </p:spPr>
        <p:txBody>
          <a:bodyPr/>
          <a:lstStyle/>
          <a:p>
            <a:pPr algn="just">
              <a:buNone/>
            </a:pPr>
            <a:r>
              <a:rPr lang="es-ES" sz="2800" dirty="0" smtClean="0"/>
              <a:t>Las iglesias deben organizar un </a:t>
            </a:r>
          </a:p>
          <a:p>
            <a:pPr algn="just">
              <a:buNone/>
            </a:pPr>
            <a:r>
              <a:rPr lang="es-ES" sz="2800" dirty="0" smtClean="0"/>
              <a:t>     plan de distribución de literatura</a:t>
            </a:r>
          </a:p>
          <a:p>
            <a:pPr algn="just">
              <a:buNone/>
            </a:pPr>
            <a:r>
              <a:rPr lang="es-ES" sz="2800" dirty="0" smtClean="0"/>
              <a:t>     y colocar los libros</a:t>
            </a:r>
            <a:r>
              <a:rPr lang="es-ES" sz="2800" dirty="0" smtClean="0">
                <a:solidFill>
                  <a:srgbClr val="000000"/>
                </a:solidFill>
              </a:rPr>
              <a:t> del Espíritu de </a:t>
            </a:r>
          </a:p>
          <a:p>
            <a:pPr algn="just">
              <a:buNone/>
            </a:pPr>
            <a:r>
              <a:rPr lang="es-ES" sz="2800" dirty="0" smtClean="0">
                <a:solidFill>
                  <a:srgbClr val="000000"/>
                </a:solidFill>
              </a:rPr>
              <a:t>     Profecía y</a:t>
            </a:r>
            <a:r>
              <a:rPr lang="es-ES" sz="2800" dirty="0" smtClean="0">
                <a:solidFill>
                  <a:srgbClr val="FFFFFF"/>
                </a:solidFill>
              </a:rPr>
              <a:t> </a:t>
            </a:r>
            <a:r>
              <a:rPr lang="es-ES" sz="2800" dirty="0" smtClean="0"/>
              <a:t>Testimonios en la biblioteca </a:t>
            </a:r>
          </a:p>
          <a:p>
            <a:pPr algn="just">
              <a:buNone/>
            </a:pPr>
            <a:r>
              <a:rPr lang="es-ES" sz="2800" dirty="0" smtClean="0"/>
              <a:t>     de</a:t>
            </a:r>
            <a:r>
              <a:rPr lang="es-ES" sz="2800" dirty="0" smtClean="0">
                <a:solidFill>
                  <a:srgbClr val="000000"/>
                </a:solidFill>
              </a:rPr>
              <a:t> cada familia, a fin de que se</a:t>
            </a:r>
          </a:p>
          <a:p>
            <a:pPr algn="just">
              <a:buNone/>
            </a:pPr>
            <a:r>
              <a:rPr lang="es-ES" sz="2800" dirty="0" smtClean="0"/>
              <a:t>     lean ampliamente.</a:t>
            </a:r>
            <a:r>
              <a:rPr lang="es-ES" sz="2800" i="1" dirty="0"/>
              <a:t> </a:t>
            </a:r>
            <a:r>
              <a:rPr lang="es-ES" sz="2000" i="1" dirty="0" smtClean="0"/>
              <a:t>(Testimonios </a:t>
            </a:r>
            <a:r>
              <a:rPr lang="es-ES" sz="2000" dirty="0"/>
              <a:t>4, p. </a:t>
            </a:r>
            <a:r>
              <a:rPr lang="es-ES" sz="2000" dirty="0" smtClean="0"/>
              <a:t>383)</a:t>
            </a:r>
            <a:endParaRPr lang="es-ES" sz="2800" dirty="0" smtClean="0"/>
          </a:p>
          <a:p>
            <a:pPr algn="just">
              <a:buNone/>
            </a:pPr>
            <a:r>
              <a:rPr lang="es-ES" sz="2800" dirty="0"/>
              <a:t>L</a:t>
            </a:r>
            <a:r>
              <a:rPr lang="es-ES" sz="2800" dirty="0" smtClean="0"/>
              <a:t>os </a:t>
            </a:r>
            <a:r>
              <a:rPr lang="es-ES" sz="2800" dirty="0"/>
              <a:t>miembros </a:t>
            </a:r>
            <a:r>
              <a:rPr lang="es-ES" sz="2800" dirty="0" smtClean="0"/>
              <a:t>deben prestar </a:t>
            </a:r>
            <a:r>
              <a:rPr lang="es-ES" sz="2800" dirty="0"/>
              <a:t>a</a:t>
            </a:r>
            <a:r>
              <a:rPr lang="es-ES" sz="2800" dirty="0">
                <a:solidFill>
                  <a:srgbClr val="000000"/>
                </a:solidFill>
              </a:rPr>
              <a:t> sus vecinos algunos libros </a:t>
            </a:r>
            <a:r>
              <a:rPr lang="es-ES" sz="2800" dirty="0" smtClean="0">
                <a:solidFill>
                  <a:srgbClr val="000000"/>
                </a:solidFill>
              </a:rPr>
              <a:t>pequeños, al despertar </a:t>
            </a:r>
            <a:r>
              <a:rPr lang="es-ES" sz="2800" dirty="0">
                <a:solidFill>
                  <a:srgbClr val="000000"/>
                </a:solidFill>
              </a:rPr>
              <a:t>su interés, se les </a:t>
            </a:r>
            <a:r>
              <a:rPr lang="es-ES" sz="2800" dirty="0" smtClean="0">
                <a:solidFill>
                  <a:srgbClr val="000000"/>
                </a:solidFill>
              </a:rPr>
              <a:t>debería prestar </a:t>
            </a:r>
            <a:r>
              <a:rPr lang="es-ES" sz="2800" dirty="0">
                <a:solidFill>
                  <a:srgbClr val="000000"/>
                </a:solidFill>
              </a:rPr>
              <a:t>libros más grandes </a:t>
            </a:r>
            <a:r>
              <a:rPr lang="es-ES" sz="2800" dirty="0" smtClean="0">
                <a:solidFill>
                  <a:srgbClr val="000000"/>
                </a:solidFill>
              </a:rPr>
              <a:t>y alentarlos </a:t>
            </a:r>
            <a:r>
              <a:rPr lang="es-ES" sz="2800" dirty="0">
                <a:solidFill>
                  <a:srgbClr val="000000"/>
                </a:solidFill>
              </a:rPr>
              <a:t>a comprar sus propios ejemplares </a:t>
            </a:r>
            <a:r>
              <a:rPr lang="es-ES" sz="2800" dirty="0" smtClean="0"/>
              <a:t>(</a:t>
            </a:r>
            <a:r>
              <a:rPr lang="es-ES" sz="2800" i="1" dirty="0" smtClean="0"/>
              <a:t>R&amp;H, </a:t>
            </a:r>
            <a:r>
              <a:rPr lang="es-ES" sz="2800" i="1" dirty="0"/>
              <a:t>6 de noviembre de 1888</a:t>
            </a:r>
            <a:r>
              <a:rPr lang="es-ES" sz="2800" dirty="0"/>
              <a:t>).</a:t>
            </a:r>
            <a:endParaRPr lang="en-US" sz="2800" dirty="0"/>
          </a:p>
          <a:p>
            <a:pPr algn="just">
              <a:buNone/>
            </a:pPr>
            <a:endParaRPr lang="en-US" sz="2800" dirty="0" smtClean="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21</a:t>
            </a:fld>
            <a:endParaRPr lang="en-US" dirty="0"/>
          </a:p>
        </p:txBody>
      </p:sp>
      <p:sp>
        <p:nvSpPr>
          <p:cNvPr id="5" name="Title 1"/>
          <p:cNvSpPr txBox="1">
            <a:spLocks/>
          </p:cNvSpPr>
          <p:nvPr/>
        </p:nvSpPr>
        <p:spPr bwMode="auto">
          <a:xfrm>
            <a:off x="457200" y="228600"/>
            <a:ext cx="8229600" cy="914400"/>
          </a:xfrm>
          <a:prstGeom prst="rect">
            <a:avLst/>
          </a:prstGeom>
          <a:ln w="28575"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defRPr/>
            </a:pPr>
            <a:r>
              <a:rPr lang="en-US" sz="3600" b="1" noProof="0" dirty="0" smtClean="0">
                <a:solidFill>
                  <a:schemeClr val="accent2">
                    <a:lumMod val="50000"/>
                  </a:schemeClr>
                </a:solidFill>
              </a:rPr>
              <a:t>EL CONSEJO DIVINO</a:t>
            </a:r>
            <a:endParaRPr kumimoji="0" lang="es-ES" sz="3600" b="1" i="0" u="none" strike="noStrike" kern="1200" cap="none" spc="0" normalizeH="0" baseline="0" noProof="0" dirty="0">
              <a:ln>
                <a:noFill/>
              </a:ln>
              <a:solidFill>
                <a:schemeClr val="accent2">
                  <a:lumMod val="50000"/>
                </a:schemeClr>
              </a:solidFill>
              <a:effectLst/>
              <a:uLnTx/>
              <a:uFillTx/>
            </a:endParaRPr>
          </a:p>
        </p:txBody>
      </p:sp>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01000" cy="990600"/>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en-US" sz="3200" b="1" dirty="0" smtClean="0">
                <a:solidFill>
                  <a:srgbClr val="C00000"/>
                </a:solidFill>
              </a:rPr>
              <a:t>E. DESARROLLO DE PLANES PARA LA </a:t>
            </a:r>
            <a:br>
              <a:rPr lang="en-US" sz="3200" b="1" dirty="0" smtClean="0">
                <a:solidFill>
                  <a:srgbClr val="C00000"/>
                </a:solidFill>
              </a:rPr>
            </a:br>
            <a:r>
              <a:rPr lang="en-US" sz="3200" b="1" dirty="0" smtClean="0">
                <a:solidFill>
                  <a:srgbClr val="C00000"/>
                </a:solidFill>
              </a:rPr>
              <a:t>CIRCULACIÓN DE LA LITERATURA</a:t>
            </a:r>
            <a:endParaRPr lang="es-ES" sz="3200" b="1"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22</a:t>
            </a:fld>
            <a:endParaRPr lang="en-US"/>
          </a:p>
        </p:txBody>
      </p:sp>
      <p:sp>
        <p:nvSpPr>
          <p:cNvPr id="5" name="Content Placeholder 2"/>
          <p:cNvSpPr>
            <a:spLocks noGrp="1"/>
          </p:cNvSpPr>
          <p:nvPr>
            <p:ph idx="1"/>
          </p:nvPr>
        </p:nvSpPr>
        <p:spPr>
          <a:xfrm>
            <a:off x="152400" y="1143000"/>
            <a:ext cx="8915400" cy="5715000"/>
          </a:xfrm>
        </p:spPr>
        <p:txBody>
          <a:bodyPr>
            <a:noAutofit/>
          </a:bodyPr>
          <a:lstStyle/>
          <a:p>
            <a:pPr marL="0" lvl="0" indent="0">
              <a:buNone/>
            </a:pPr>
            <a:r>
              <a:rPr lang="es-ES_tradnl" sz="3600" b="1" dirty="0" smtClean="0">
                <a:effectLst>
                  <a:outerShdw blurRad="38100" dist="38100" dir="2700000" algn="tl">
                    <a:srgbClr val="000000">
                      <a:alpha val="43137"/>
                    </a:srgbClr>
                  </a:outerShdw>
                </a:effectLst>
              </a:rPr>
              <a:t>* </a:t>
            </a:r>
            <a:r>
              <a:rPr lang="es-ES_tradnl" sz="3600" b="1" u="sng" dirty="0" smtClean="0">
                <a:effectLst>
                  <a:outerShdw blurRad="38100" dist="38100" dir="2700000" algn="tl">
                    <a:srgbClr val="000000">
                      <a:alpha val="43137"/>
                    </a:srgbClr>
                  </a:outerShdw>
                </a:effectLst>
              </a:rPr>
              <a:t>ESTABLECIMIENTO DE VITRINAS:</a:t>
            </a:r>
            <a:endParaRPr lang="en-US" sz="3600" b="1" dirty="0" smtClean="0">
              <a:effectLst>
                <a:outerShdw blurRad="38100" dist="38100" dir="2700000" algn="tl">
                  <a:srgbClr val="000000">
                    <a:alpha val="43137"/>
                  </a:srgbClr>
                </a:outerShdw>
              </a:effectLst>
            </a:endParaRPr>
          </a:p>
          <a:p>
            <a:pPr marL="457200" indent="-457200">
              <a:buNone/>
            </a:pPr>
            <a:endParaRPr lang="en-US" sz="2400" dirty="0" smtClean="0">
              <a:cs typeface="Arial" pitchFamily="34" charset="0"/>
            </a:endParaRPr>
          </a:p>
          <a:p>
            <a:pPr algn="just"/>
            <a:r>
              <a:rPr lang="es-ES" sz="2800" dirty="0" smtClean="0"/>
              <a:t>Cada iglesia local debe funcionar como un Centro de Recursos de Materiales Impresos para la Evangelización y la Nutrición de los miembros estableciendo Vitrinas</a:t>
            </a:r>
          </a:p>
          <a:p>
            <a:pPr algn="just"/>
            <a:r>
              <a:rPr lang="es-ES" sz="2800" dirty="0" smtClean="0"/>
              <a:t>Las Uniones, Campos Locales y Agencias presentarán iniciativas para establecer en conjunto con las iglesias locales una vitrina para que los miembros y las visitas obtengan suficientes materiales. </a:t>
            </a:r>
          </a:p>
          <a:p>
            <a:pPr lvl="6" algn="just"/>
            <a:r>
              <a:rPr lang="es-ES" sz="2800" dirty="0"/>
              <a:t>L</a:t>
            </a:r>
            <a:r>
              <a:rPr lang="es-ES" sz="2800" dirty="0" smtClean="0"/>
              <a:t>as casas publicadoras deben cooperar en este proyecto para hacer accesible los materiales.</a:t>
            </a:r>
            <a:r>
              <a:rPr lang="es-ES" sz="3200" dirty="0" smtClean="0"/>
              <a:t> </a:t>
            </a:r>
            <a:endParaRPr lang="en-US" sz="3200" dirty="0">
              <a:cs typeface="Arial" pitchFamily="34" charset="0"/>
            </a:endParaRP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p:cNvPicPr>
            <a:picLocks noChangeAspect="1" noChangeArrowheads="1"/>
          </p:cNvPicPr>
          <p:nvPr/>
        </p:nvPicPr>
        <p:blipFill>
          <a:blip r:embed="rId2" cstate="print"/>
          <a:srcRect/>
          <a:stretch>
            <a:fillRect/>
          </a:stretch>
        </p:blipFill>
        <p:spPr bwMode="auto">
          <a:xfrm>
            <a:off x="6364569" y="3733800"/>
            <a:ext cx="2093630" cy="2590800"/>
          </a:xfrm>
          <a:prstGeom prst="rect">
            <a:avLst/>
          </a:prstGeom>
          <a:noFill/>
          <a:ln w="9525">
            <a:noFill/>
            <a:miter lim="800000"/>
            <a:headEnd/>
            <a:tailEnd/>
          </a:ln>
        </p:spPr>
      </p:pic>
      <p:sp>
        <p:nvSpPr>
          <p:cNvPr id="3" name="Content Placeholder 2"/>
          <p:cNvSpPr>
            <a:spLocks noGrp="1"/>
          </p:cNvSpPr>
          <p:nvPr>
            <p:ph idx="1"/>
          </p:nvPr>
        </p:nvSpPr>
        <p:spPr>
          <a:xfrm>
            <a:off x="457200" y="1600200"/>
            <a:ext cx="8229600" cy="4876800"/>
          </a:xfrm>
        </p:spPr>
        <p:txBody>
          <a:bodyPr/>
          <a:lstStyle/>
          <a:p>
            <a:pPr lvl="1" algn="just">
              <a:buFont typeface="Wingdings" charset="2"/>
              <a:buChar char="§"/>
            </a:pPr>
            <a:r>
              <a:rPr lang="es-ES" sz="2400" dirty="0" smtClean="0"/>
              <a:t>El Concilio del Ministerio de Publicaciones de la iglesia local se hará cargo de este trabajo</a:t>
            </a:r>
            <a:r>
              <a:rPr lang="es-ES" sz="2400" dirty="0"/>
              <a:t> </a:t>
            </a:r>
            <a:r>
              <a:rPr lang="es-ES" sz="2400" dirty="0" smtClean="0"/>
              <a:t>para conseguir los materiales en la Agencia y promoverlos constantemente. </a:t>
            </a:r>
            <a:endParaRPr lang="en-US" sz="2400" dirty="0" smtClean="0"/>
          </a:p>
          <a:p>
            <a:pPr lvl="1" algn="just">
              <a:buFont typeface="Wingdings" charset="2"/>
              <a:buChar char="§"/>
            </a:pPr>
            <a:r>
              <a:rPr lang="es-ES" sz="2400" dirty="0" smtClean="0"/>
              <a:t>Los miembros deberán surtir sus bibliotecas personales adquiriendo los materiales en la vitrinas de la iglesia.  </a:t>
            </a:r>
          </a:p>
          <a:p>
            <a:pPr lvl="1" algn="just">
              <a:buFont typeface="Wingdings" charset="2"/>
              <a:buChar char="§"/>
            </a:pPr>
            <a:r>
              <a:rPr lang="es-ES" sz="2400" dirty="0" smtClean="0"/>
              <a:t>Deben promoverse los materiales </a:t>
            </a:r>
          </a:p>
          <a:p>
            <a:pPr marL="457200" lvl="1" indent="0" algn="just">
              <a:buNone/>
            </a:pPr>
            <a:r>
              <a:rPr lang="es-ES" sz="2400" dirty="0"/>
              <a:t> </a:t>
            </a:r>
            <a:r>
              <a:rPr lang="es-ES" sz="2400" dirty="0" smtClean="0"/>
              <a:t>   adecuadamente para que los visitantes</a:t>
            </a:r>
          </a:p>
          <a:p>
            <a:pPr marL="457200" lvl="1" indent="0" algn="just">
              <a:buNone/>
            </a:pPr>
            <a:r>
              <a:rPr lang="es-ES" sz="2400" dirty="0"/>
              <a:t> </a:t>
            </a:r>
            <a:r>
              <a:rPr lang="es-ES" sz="2400" dirty="0" smtClean="0"/>
              <a:t>   a la iglesia puedan adquirirlos.</a:t>
            </a:r>
            <a:endParaRPr lang="en-US" sz="2400" dirty="0" smtClean="0"/>
          </a:p>
          <a:p>
            <a:pPr lvl="1">
              <a:buNone/>
            </a:pPr>
            <a:endParaRPr lang="es-ES"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23</a:t>
            </a:fld>
            <a:endParaRPr lang="en-US"/>
          </a:p>
        </p:txBody>
      </p:sp>
      <p:sp>
        <p:nvSpPr>
          <p:cNvPr id="6" name="Title 1"/>
          <p:cNvSpPr>
            <a:spLocks noGrp="1"/>
          </p:cNvSpPr>
          <p:nvPr>
            <p:ph type="title"/>
          </p:nvPr>
        </p:nvSpPr>
        <p:spPr>
          <a:xfrm>
            <a:off x="457200" y="152400"/>
            <a:ext cx="8229600" cy="1143000"/>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en-US" sz="3200" b="1" dirty="0" smtClean="0">
                <a:solidFill>
                  <a:srgbClr val="C00000"/>
                </a:solidFill>
              </a:rPr>
              <a:t>E. DESARROLLO DE PLANES PARA LA </a:t>
            </a:r>
            <a:br>
              <a:rPr lang="en-US" sz="3200" b="1" dirty="0" smtClean="0">
                <a:solidFill>
                  <a:srgbClr val="C00000"/>
                </a:solidFill>
              </a:rPr>
            </a:br>
            <a:r>
              <a:rPr lang="en-US" sz="3200" b="1" dirty="0" smtClean="0">
                <a:solidFill>
                  <a:srgbClr val="C00000"/>
                </a:solidFill>
              </a:rPr>
              <a:t>CIRCULACIÓN DE LA LITERATURA</a:t>
            </a:r>
            <a:endParaRPr lang="es-ES" sz="3200" b="1" dirty="0"/>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4525963"/>
          </a:xfrm>
        </p:spPr>
        <p:txBody>
          <a:bodyPr/>
          <a:lstStyle/>
          <a:p>
            <a:pPr lvl="0">
              <a:buNone/>
            </a:pPr>
            <a:r>
              <a:rPr lang="en-US" sz="2400" b="1" dirty="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 </a:t>
            </a:r>
            <a:r>
              <a:rPr lang="es-ES" sz="2800" b="1" u="sng" dirty="0" smtClean="0">
                <a:effectLst>
                  <a:outerShdw blurRad="38100" dist="38100" dir="2700000" algn="tl">
                    <a:srgbClr val="000000">
                      <a:alpha val="43137"/>
                    </a:srgbClr>
                  </a:outerShdw>
                </a:effectLst>
              </a:rPr>
              <a:t>Proyecto de Impacto </a:t>
            </a:r>
            <a:r>
              <a:rPr lang="es-ES" sz="2800" b="1" u="sng" dirty="0" err="1" smtClean="0">
                <a:effectLst>
                  <a:outerShdw blurRad="38100" dist="38100" dir="2700000" algn="tl">
                    <a:srgbClr val="000000">
                      <a:alpha val="43137"/>
                    </a:srgbClr>
                  </a:outerShdw>
                </a:effectLst>
              </a:rPr>
              <a:t>Evangelístico</a:t>
            </a:r>
            <a:r>
              <a:rPr lang="es-ES" sz="2800" b="1" u="sng" dirty="0" smtClean="0">
                <a:effectLst>
                  <a:outerShdw blurRad="38100" dist="38100" dir="2700000" algn="tl">
                    <a:srgbClr val="000000">
                      <a:alpha val="43137"/>
                    </a:srgbClr>
                  </a:outerShdw>
                </a:effectLst>
              </a:rPr>
              <a:t> (Dilo al Mundo)</a:t>
            </a:r>
            <a:endParaRPr lang="en-US" sz="2800" b="1" dirty="0" smtClean="0">
              <a:effectLst>
                <a:outerShdw blurRad="38100" dist="38100" dir="2700000" algn="tl">
                  <a:srgbClr val="000000">
                    <a:alpha val="43137"/>
                  </a:srgbClr>
                </a:outerShdw>
              </a:effectLst>
            </a:endParaRPr>
          </a:p>
          <a:p>
            <a:pPr>
              <a:buNone/>
            </a:pPr>
            <a:endParaRPr lang="en-US" sz="1800" dirty="0" smtClean="0">
              <a:effectLst>
                <a:outerShdw blurRad="38100" dist="38100" dir="2700000" algn="tl">
                  <a:srgbClr val="000000">
                    <a:alpha val="43137"/>
                  </a:srgbClr>
                </a:outerShdw>
              </a:effectLst>
            </a:endParaRPr>
          </a:p>
          <a:p>
            <a:pPr>
              <a:buFont typeface="Wingdings" charset="2"/>
              <a:buChar char="§"/>
            </a:pPr>
            <a:r>
              <a:rPr lang="en-US" sz="2400" dirty="0" smtClean="0">
                <a:effectLst>
                  <a:outerShdw blurRad="38100" dist="38100" dir="2700000" algn="tl">
                    <a:srgbClr val="000000">
                      <a:alpha val="43137"/>
                    </a:srgbClr>
                  </a:outerShdw>
                </a:effectLst>
              </a:rPr>
              <a:t> </a:t>
            </a:r>
            <a:r>
              <a:rPr lang="en-US" sz="2400" dirty="0">
                <a:latin typeface="Arial" pitchFamily="34" charset="0"/>
                <a:cs typeface="Arial" pitchFamily="34" charset="0"/>
              </a:rPr>
              <a:t> “</a:t>
            </a:r>
            <a:r>
              <a:rPr lang="es-ES" sz="2400" b="1" i="1" dirty="0"/>
              <a:t>Libro Misionero del Año” </a:t>
            </a:r>
            <a:r>
              <a:rPr lang="es-ES" sz="2400" dirty="0"/>
              <a:t>–Cada año, la AG y la División </a:t>
            </a:r>
            <a:r>
              <a:rPr lang="es-ES" sz="2400" dirty="0" smtClean="0"/>
              <a:t>escogen </a:t>
            </a:r>
            <a:r>
              <a:rPr lang="es-ES" sz="2400" dirty="0"/>
              <a:t>un libro misionero del año para que sea publicado en grandes cantidades y distribuido por miembros para un Programa de Impacto </a:t>
            </a:r>
            <a:r>
              <a:rPr lang="es-ES" sz="2400" dirty="0" err="1" smtClean="0"/>
              <a:t>Evangelístico</a:t>
            </a:r>
            <a:endParaRPr lang="es-ES" sz="2400" dirty="0" smtClean="0"/>
          </a:p>
          <a:p>
            <a:pPr>
              <a:buFont typeface="Wingdings" charset="2"/>
              <a:buChar char="§"/>
            </a:pPr>
            <a:r>
              <a:rPr lang="es-ES" sz="2400" dirty="0" smtClean="0">
                <a:effectLst>
                  <a:outerShdw blurRad="38100" dist="38100" dir="2700000" algn="tl">
                    <a:srgbClr val="000000">
                      <a:alpha val="43137"/>
                    </a:srgbClr>
                  </a:outerShdw>
                </a:effectLst>
              </a:rPr>
              <a:t>Cada Iglesia Local debiera involucrarse adquiriendo grandes cantidades de Libros Misioneros para evangelizar a su ciudad o colonia.</a:t>
            </a:r>
            <a:endParaRPr lang="en-US" sz="2400" dirty="0" smtClean="0">
              <a:effectLst>
                <a:outerShdw blurRad="38100" dist="38100" dir="2700000" algn="tl">
                  <a:srgbClr val="000000">
                    <a:alpha val="43137"/>
                  </a:srgbClr>
                </a:outerShdw>
              </a:effectLst>
            </a:endParaRPr>
          </a:p>
          <a:p>
            <a:pPr algn="just">
              <a:buAutoNum type="alphaLcPeriod"/>
            </a:pPr>
            <a:r>
              <a:rPr lang="es-ES" sz="2400" dirty="0" smtClean="0"/>
              <a:t>Cada miembros de iglesia debiera comprar varios libros misioneros  para ser donados para la evangelización. </a:t>
            </a:r>
            <a:endParaRPr lang="en-US" sz="2400" dirty="0" smtClean="0"/>
          </a:p>
          <a:p>
            <a:pPr marL="342900" lvl="1" indent="-342900" algn="just">
              <a:buNone/>
            </a:pPr>
            <a:r>
              <a:rPr lang="en-US" sz="2400" dirty="0" smtClean="0">
                <a:latin typeface="Arial" pitchFamily="34" charset="0"/>
                <a:cs typeface="Arial" pitchFamily="34" charset="0"/>
              </a:rPr>
              <a:t>b.</a:t>
            </a:r>
            <a:r>
              <a:rPr lang="es-ES" sz="2400" dirty="0" smtClean="0"/>
              <a:t> </a:t>
            </a:r>
            <a:r>
              <a:rPr lang="en-US" sz="1800" dirty="0" smtClean="0"/>
              <a:t> </a:t>
            </a:r>
          </a:p>
          <a:p>
            <a:pPr>
              <a:buNone/>
            </a:pPr>
            <a:r>
              <a:rPr lang="en-US" sz="1800" dirty="0" smtClean="0"/>
              <a:t>		</a:t>
            </a:r>
            <a:endParaRPr lang="en-US" sz="18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24</a:t>
            </a:fld>
            <a:endParaRPr lang="en-US"/>
          </a:p>
        </p:txBody>
      </p:sp>
      <p:sp>
        <p:nvSpPr>
          <p:cNvPr id="5" name="Title 1"/>
          <p:cNvSpPr>
            <a:spLocks noGrp="1"/>
          </p:cNvSpPr>
          <p:nvPr>
            <p:ph type="title"/>
          </p:nvPr>
        </p:nvSpPr>
        <p:spPr>
          <a:xfrm>
            <a:off x="609600" y="228600"/>
            <a:ext cx="8001000" cy="990600"/>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en-US" sz="2800" dirty="0" smtClean="0">
                <a:solidFill>
                  <a:srgbClr val="C00000"/>
                </a:solidFill>
              </a:rPr>
              <a:t> </a:t>
            </a:r>
            <a:r>
              <a:rPr lang="en-US" sz="3200" b="1" dirty="0" smtClean="0">
                <a:solidFill>
                  <a:srgbClr val="C00000"/>
                </a:solidFill>
              </a:rPr>
              <a:t>E.DESARROLLO DE PLANES PARA LA </a:t>
            </a:r>
            <a:br>
              <a:rPr lang="en-US" sz="3200" b="1" dirty="0" smtClean="0">
                <a:solidFill>
                  <a:srgbClr val="C00000"/>
                </a:solidFill>
              </a:rPr>
            </a:br>
            <a:r>
              <a:rPr lang="en-US" sz="3200" b="1" dirty="0" smtClean="0">
                <a:solidFill>
                  <a:srgbClr val="C00000"/>
                </a:solidFill>
              </a:rPr>
              <a:t>CIRCULACIÓN DE LA LITERATURA</a:t>
            </a:r>
            <a:endParaRPr lang="es-ES" sz="3200" b="1" dirty="0"/>
          </a:p>
        </p:txBody>
      </p:sp>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8991600" cy="3763963"/>
          </a:xfrm>
        </p:spPr>
        <p:txBody>
          <a:bodyPr/>
          <a:lstStyle/>
          <a:p>
            <a:pPr lvl="1" algn="just"/>
            <a:r>
              <a:rPr lang="es-ES" sz="2400" dirty="0" smtClean="0">
                <a:latin typeface="Arial" pitchFamily="34" charset="0"/>
                <a:cs typeface="Arial" pitchFamily="34" charset="0"/>
              </a:rPr>
              <a:t>Cada libro misionero que sea distribuido por los miembros, debiera llevar un sello con la dirección de la iglesia local.</a:t>
            </a:r>
          </a:p>
          <a:p>
            <a:pPr lvl="1" algn="just"/>
            <a:r>
              <a:rPr lang="es-ES" sz="2400" dirty="0" smtClean="0">
                <a:latin typeface="Arial" pitchFamily="34" charset="0"/>
                <a:cs typeface="Arial" pitchFamily="34" charset="0"/>
              </a:rPr>
              <a:t>Los Libros Misioneros deben ser colocados por los miembros en hoteles, escuelas, bancos, negocios, hospitales, hogares y muchos otros lugares.</a:t>
            </a:r>
            <a:endParaRPr lang="en-US" sz="2400" dirty="0" smtClean="0">
              <a:latin typeface="Arial" pitchFamily="34" charset="0"/>
              <a:cs typeface="Arial" pitchFamily="34" charset="0"/>
            </a:endParaRPr>
          </a:p>
          <a:p>
            <a:pPr lvl="1" algn="just"/>
            <a:r>
              <a:rPr lang="es-ES" sz="2400" dirty="0" smtClean="0">
                <a:latin typeface="Arial" pitchFamily="34" charset="0"/>
                <a:cs typeface="Arial" pitchFamily="34" charset="0"/>
              </a:rPr>
              <a:t>Deben ser compartidos por los miembros de la iglesia  con sus vecinos, amigos, compañeros de trabajo y de escuela, en una fecha especial para que la Iglesia Local provoque un verdadero Impacto </a:t>
            </a:r>
            <a:r>
              <a:rPr lang="es-ES" sz="2400" dirty="0" err="1" smtClean="0">
                <a:latin typeface="Arial" pitchFamily="34" charset="0"/>
                <a:cs typeface="Arial" pitchFamily="34" charset="0"/>
              </a:rPr>
              <a:t>Evangelístico</a:t>
            </a:r>
            <a:r>
              <a:rPr lang="es-ES" sz="2400" dirty="0" smtClean="0">
                <a:latin typeface="Arial" pitchFamily="34" charset="0"/>
                <a:cs typeface="Arial" pitchFamily="34" charset="0"/>
              </a:rPr>
              <a:t>.</a:t>
            </a:r>
            <a:endParaRPr lang="en-US" sz="2400" dirty="0" smtClean="0">
              <a:latin typeface="Arial" pitchFamily="34" charset="0"/>
              <a:cs typeface="Arial" pitchFamily="34" charset="0"/>
            </a:endParaRPr>
          </a:p>
          <a:p>
            <a:pPr>
              <a:buNone/>
            </a:pPr>
            <a:endParaRPr lang="en-US" sz="24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25</a:t>
            </a:fld>
            <a:endParaRPr lang="en-US"/>
          </a:p>
        </p:txBody>
      </p:sp>
      <p:sp>
        <p:nvSpPr>
          <p:cNvPr id="5" name="Title 1"/>
          <p:cNvSpPr>
            <a:spLocks noGrp="1"/>
          </p:cNvSpPr>
          <p:nvPr>
            <p:ph type="title"/>
          </p:nvPr>
        </p:nvSpPr>
        <p:spPr>
          <a:xfrm>
            <a:off x="609600" y="228600"/>
            <a:ext cx="8001000" cy="990600"/>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en-US" sz="2800" dirty="0" smtClean="0"/>
              <a:t/>
            </a:r>
            <a:br>
              <a:rPr lang="en-US" sz="2800" dirty="0" smtClean="0"/>
            </a:br>
            <a:r>
              <a:rPr lang="en-US" sz="3200" b="1" dirty="0" smtClean="0">
                <a:solidFill>
                  <a:srgbClr val="C00000"/>
                </a:solidFill>
              </a:rPr>
              <a:t>E.DESARROLLO DE PLANES PARA LA </a:t>
            </a:r>
            <a:br>
              <a:rPr lang="en-US" sz="3200" b="1" dirty="0" smtClean="0">
                <a:solidFill>
                  <a:srgbClr val="C00000"/>
                </a:solidFill>
              </a:rPr>
            </a:br>
            <a:r>
              <a:rPr lang="en-US" sz="3200" b="1" dirty="0" smtClean="0">
                <a:solidFill>
                  <a:srgbClr val="C00000"/>
                </a:solidFill>
              </a:rPr>
              <a:t>CIRCULACIÓN DE LA LITERATURA</a:t>
            </a:r>
            <a:r>
              <a:rPr lang="en-US" sz="3200" b="1" dirty="0" smtClean="0"/>
              <a:t/>
            </a:r>
            <a:br>
              <a:rPr lang="en-US" sz="3200" b="1" dirty="0" smtClean="0"/>
            </a:br>
            <a:endParaRPr lang="es-ES" sz="3200" b="1" dirty="0"/>
          </a:p>
        </p:txBody>
      </p:sp>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1"/>
            <a:ext cx="8991600" cy="3810000"/>
          </a:xfrm>
        </p:spPr>
        <p:txBody>
          <a:bodyPr/>
          <a:lstStyle/>
          <a:p>
            <a:pPr lvl="0">
              <a:buFontTx/>
              <a:buChar char="•"/>
            </a:pPr>
            <a:r>
              <a:rPr lang="es-ES" b="1" u="sng" dirty="0" smtClean="0">
                <a:effectLst>
                  <a:outerShdw blurRad="38100" dist="38100" dir="2700000" algn="tl">
                    <a:srgbClr val="000000">
                      <a:alpha val="43137"/>
                    </a:srgbClr>
                  </a:outerShdw>
                </a:effectLst>
              </a:rPr>
              <a:t>Suscripción de las revistas misioneras</a:t>
            </a:r>
            <a:endParaRPr lang="en-US" dirty="0" smtClean="0">
              <a:latin typeface="Arial" pitchFamily="34" charset="0"/>
              <a:cs typeface="Arial" pitchFamily="34" charset="0"/>
            </a:endParaRPr>
          </a:p>
          <a:p>
            <a:pPr lvl="1" algn="just">
              <a:buFont typeface="Wingdings" charset="2"/>
              <a:buChar char="§"/>
            </a:pPr>
            <a:r>
              <a:rPr lang="es-ES" sz="2400" dirty="0" smtClean="0">
                <a:latin typeface="Arial" pitchFamily="34" charset="0"/>
                <a:cs typeface="Arial" pitchFamily="34" charset="0"/>
              </a:rPr>
              <a:t>Las Casas Publicadoras ofrecen a un precio muy reducido la suscripción anual de revistas misioneras religiosas y de salud a </a:t>
            </a:r>
            <a:r>
              <a:rPr lang="es-ES" sz="2400" dirty="0">
                <a:latin typeface="Arial" pitchFamily="34" charset="0"/>
                <a:cs typeface="Arial" pitchFamily="34" charset="0"/>
              </a:rPr>
              <a:t>las iglesias locales .  </a:t>
            </a:r>
            <a:endParaRPr lang="es-ES" sz="2400" dirty="0" smtClean="0">
              <a:latin typeface="Arial" pitchFamily="34" charset="0"/>
              <a:cs typeface="Arial" pitchFamily="34" charset="0"/>
            </a:endParaRPr>
          </a:p>
          <a:p>
            <a:pPr lvl="1" algn="just">
              <a:buFont typeface="Wingdings" charset="2"/>
              <a:buChar char="§"/>
            </a:pPr>
            <a:r>
              <a:rPr lang="es-ES" sz="2400" dirty="0" smtClean="0">
                <a:latin typeface="Arial" pitchFamily="34" charset="0"/>
                <a:cs typeface="Arial" pitchFamily="34" charset="0"/>
              </a:rPr>
              <a:t>Cada miembro de iglesia debería adquirir por lo menos 2 suscripciones de revistas al año. Una para su consumo personal y otra para obsequiar a un amigo, vecino o familiar no adventista.</a:t>
            </a:r>
            <a:endParaRPr lang="en-US" sz="2400" dirty="0" smtClean="0">
              <a:latin typeface="Arial" pitchFamily="34" charset="0"/>
              <a:cs typeface="Arial" pitchFamily="34" charset="0"/>
            </a:endParaRPr>
          </a:p>
          <a:p>
            <a:pPr lvl="1">
              <a:buFont typeface="Wingdings" charset="2"/>
              <a:buChar char="§"/>
            </a:pPr>
            <a:r>
              <a:rPr lang="es-ES" sz="2400" dirty="0" smtClean="0">
                <a:latin typeface="Arial" pitchFamily="34" charset="0"/>
                <a:cs typeface="Arial" pitchFamily="34" charset="0"/>
              </a:rPr>
              <a:t>Se deben </a:t>
            </a:r>
            <a:r>
              <a:rPr lang="es-ES" sz="2400" dirty="0">
                <a:latin typeface="Arial" pitchFamily="34" charset="0"/>
                <a:cs typeface="Arial" pitchFamily="34" charset="0"/>
              </a:rPr>
              <a:t>identificar áreas no penetradas con el </a:t>
            </a:r>
            <a:r>
              <a:rPr lang="es-ES" sz="2400" dirty="0" smtClean="0">
                <a:latin typeface="Arial" pitchFamily="34" charset="0"/>
                <a:cs typeface="Arial" pitchFamily="34" charset="0"/>
              </a:rPr>
              <a:t>mensaje y asignarse </a:t>
            </a:r>
            <a:r>
              <a:rPr lang="es-ES" sz="2400" dirty="0">
                <a:latin typeface="Arial" pitchFamily="34" charset="0"/>
                <a:cs typeface="Arial" pitchFamily="34" charset="0"/>
              </a:rPr>
              <a:t>a cada </a:t>
            </a:r>
            <a:r>
              <a:rPr lang="es-ES" sz="2400" dirty="0" smtClean="0">
                <a:latin typeface="Arial" pitchFamily="34" charset="0"/>
                <a:cs typeface="Arial" pitchFamily="34" charset="0"/>
              </a:rPr>
              <a:t>miembros </a:t>
            </a:r>
            <a:r>
              <a:rPr lang="es-ES" sz="2400" dirty="0">
                <a:latin typeface="Arial" pitchFamily="34" charset="0"/>
                <a:cs typeface="Arial" pitchFamily="34" charset="0"/>
              </a:rPr>
              <a:t>de </a:t>
            </a:r>
            <a:r>
              <a:rPr lang="es-ES" sz="2400" dirty="0" smtClean="0">
                <a:latin typeface="Arial" pitchFamily="34" charset="0"/>
                <a:cs typeface="Arial" pitchFamily="34" charset="0"/>
              </a:rPr>
              <a:t>iglesia para evangelizarlos.</a:t>
            </a:r>
            <a:endParaRPr lang="en-US" sz="24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26</a:t>
            </a:fld>
            <a:endParaRPr lang="en-US"/>
          </a:p>
        </p:txBody>
      </p:sp>
      <p:sp>
        <p:nvSpPr>
          <p:cNvPr id="5" name="Title 1"/>
          <p:cNvSpPr>
            <a:spLocks noGrp="1"/>
          </p:cNvSpPr>
          <p:nvPr>
            <p:ph type="title"/>
          </p:nvPr>
        </p:nvSpPr>
        <p:spPr>
          <a:xfrm>
            <a:off x="609600" y="304800"/>
            <a:ext cx="8001000" cy="990600"/>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en-US" sz="3200" b="1" dirty="0">
                <a:solidFill>
                  <a:srgbClr val="C00000"/>
                </a:solidFill>
              </a:rPr>
              <a:t>E. DESARROLLO DE PLANES PARA LA </a:t>
            </a:r>
            <a:br>
              <a:rPr lang="en-US" sz="3200" b="1" dirty="0">
                <a:solidFill>
                  <a:srgbClr val="C00000"/>
                </a:solidFill>
              </a:rPr>
            </a:br>
            <a:r>
              <a:rPr lang="en-US" sz="3200" b="1" dirty="0">
                <a:solidFill>
                  <a:srgbClr val="C00000"/>
                </a:solidFill>
              </a:rPr>
              <a:t>CIRCULACIÓN DE LA LITERATURA</a:t>
            </a:r>
            <a:endParaRPr lang="es-ES" sz="3200" dirty="0"/>
          </a:p>
        </p:txBody>
      </p:sp>
    </p:spTree>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sz="2800" b="1" dirty="0">
                <a:effectLst>
                  <a:outerShdw blurRad="38100" dist="38100" dir="2700000" algn="tl">
                    <a:srgbClr val="000000">
                      <a:alpha val="43137"/>
                    </a:srgbClr>
                  </a:outerShdw>
                </a:effectLst>
                <a:latin typeface="Arial" pitchFamily="34" charset="0"/>
                <a:cs typeface="Arial" pitchFamily="34" charset="0"/>
              </a:rPr>
              <a:t>*</a:t>
            </a:r>
            <a:r>
              <a:rPr lang="en-US" sz="2800" b="1" dirty="0" smtClean="0">
                <a:effectLst>
                  <a:outerShdw blurRad="38100" dist="38100" dir="2700000" algn="tl">
                    <a:srgbClr val="000000">
                      <a:alpha val="43137"/>
                    </a:srgbClr>
                  </a:outerShdw>
                </a:effectLst>
                <a:latin typeface="Arial" pitchFamily="34" charset="0"/>
                <a:cs typeface="Arial" pitchFamily="34" charset="0"/>
              </a:rPr>
              <a:t> </a:t>
            </a:r>
            <a:r>
              <a:rPr lang="es-ES" sz="2800" b="1" u="sng" dirty="0" smtClean="0">
                <a:effectLst>
                  <a:outerShdw blurRad="38100" dist="38100" dir="2700000" algn="tl">
                    <a:srgbClr val="000000">
                      <a:alpha val="43137"/>
                    </a:srgbClr>
                  </a:outerShdw>
                </a:effectLst>
                <a:latin typeface="Arial" pitchFamily="34" charset="0"/>
                <a:cs typeface="Arial" pitchFamily="34" charset="0"/>
              </a:rPr>
              <a:t>Dedicar un bolsillo al Señor</a:t>
            </a:r>
            <a:endParaRPr lang="en-US" sz="2800" b="1" dirty="0" smtClean="0">
              <a:effectLst>
                <a:outerShdw blurRad="38100" dist="38100" dir="2700000" algn="tl">
                  <a:srgbClr val="000000">
                    <a:alpha val="43137"/>
                  </a:srgbClr>
                </a:outerShdw>
              </a:effectLst>
              <a:latin typeface="Arial" pitchFamily="34" charset="0"/>
              <a:cs typeface="Arial" pitchFamily="34" charset="0"/>
            </a:endParaRPr>
          </a:p>
          <a:p>
            <a:pPr>
              <a:buNone/>
            </a:pPr>
            <a:endParaRPr lang="en-US" sz="2800" dirty="0" smtClean="0">
              <a:latin typeface="Arial" pitchFamily="34" charset="0"/>
              <a:cs typeface="Arial" pitchFamily="34" charset="0"/>
            </a:endParaRPr>
          </a:p>
          <a:p>
            <a:pPr algn="just">
              <a:buNone/>
            </a:pPr>
            <a:r>
              <a:rPr lang="es-ES" sz="2800" dirty="0" smtClean="0">
                <a:latin typeface="Arial" pitchFamily="34" charset="0"/>
                <a:cs typeface="Arial" pitchFamily="34" charset="0"/>
              </a:rPr>
              <a:t>Cada miembro adventista debe llevar siempre  libros de bolsillo cada vez que viaje o salga de su hogar (mercado, trabajo, etc.) para obsequiar a personas y dar a conocer el evangelio a través de la página impresa.</a:t>
            </a:r>
            <a:endParaRPr lang="en-US" sz="2800" dirty="0" smtClean="0">
              <a:latin typeface="Arial" pitchFamily="34" charset="0"/>
              <a:cs typeface="Arial" pitchFamily="34" charset="0"/>
            </a:endParaRPr>
          </a:p>
          <a:p>
            <a:pPr algn="just"/>
            <a:endParaRPr lang="en-US" sz="28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27</a:t>
            </a:fld>
            <a:endParaRPr lang="en-US"/>
          </a:p>
        </p:txBody>
      </p:sp>
      <p:sp>
        <p:nvSpPr>
          <p:cNvPr id="6" name="Title 1"/>
          <p:cNvSpPr>
            <a:spLocks noGrp="1"/>
          </p:cNvSpPr>
          <p:nvPr>
            <p:ph type="title"/>
          </p:nvPr>
        </p:nvSpPr>
        <p:spPr>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en-US" sz="3200" b="1" dirty="0" smtClean="0">
                <a:solidFill>
                  <a:srgbClr val="C00000"/>
                </a:solidFill>
              </a:rPr>
              <a:t>E. DESARROLLO DE PLANES PARA LA </a:t>
            </a:r>
            <a:br>
              <a:rPr lang="en-US" sz="3200" b="1" dirty="0" smtClean="0">
                <a:solidFill>
                  <a:srgbClr val="C00000"/>
                </a:solidFill>
              </a:rPr>
            </a:br>
            <a:r>
              <a:rPr lang="en-US" sz="3200" b="1" dirty="0" smtClean="0">
                <a:solidFill>
                  <a:srgbClr val="C00000"/>
                </a:solidFill>
              </a:rPr>
              <a:t>CIRCULACIÓN DE LA LITERATURA</a:t>
            </a:r>
            <a:endParaRPr lang="es-ES" sz="3200" b="1" dirty="0"/>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s-ES" sz="2400" dirty="0">
                <a:latin typeface="Arial" pitchFamily="34" charset="0"/>
                <a:cs typeface="Arial" pitchFamily="34" charset="0"/>
              </a:rPr>
              <a:t>L</a:t>
            </a:r>
            <a:r>
              <a:rPr lang="es-ES" sz="2400" dirty="0" smtClean="0">
                <a:latin typeface="Arial" pitchFamily="34" charset="0"/>
                <a:cs typeface="Arial" pitchFamily="34" charset="0"/>
              </a:rPr>
              <a:t>a iglesia Local puede cooperar con la obra de Dios a través del Ministerio de Publicaciones:</a:t>
            </a:r>
            <a:endParaRPr lang="en-US" sz="2400" dirty="0" smtClean="0">
              <a:latin typeface="Arial" pitchFamily="34" charset="0"/>
              <a:cs typeface="Arial" pitchFamily="34" charset="0"/>
            </a:endParaRPr>
          </a:p>
          <a:p>
            <a:pPr marL="457200" lvl="0" indent="-457200">
              <a:buAutoNum type="arabicPeriod"/>
            </a:pPr>
            <a:r>
              <a:rPr lang="es-ES" sz="2400" u="sng" dirty="0" smtClean="0">
                <a:effectLst>
                  <a:outerShdw blurRad="38100" dist="38100" dir="2700000" algn="tl">
                    <a:srgbClr val="000000">
                      <a:alpha val="43137"/>
                    </a:srgbClr>
                  </a:outerShdw>
                </a:effectLst>
                <a:latin typeface="Arial" pitchFamily="34" charset="0"/>
                <a:cs typeface="Arial" pitchFamily="34" charset="0"/>
              </a:rPr>
              <a:t>Recomendación de personas para trabajar en el Ministerio del Colportaje </a:t>
            </a:r>
            <a:endParaRPr lang="en-US" sz="2400" dirty="0" smtClean="0">
              <a:effectLst>
                <a:outerShdw blurRad="38100" dist="38100" dir="2700000" algn="tl">
                  <a:srgbClr val="000000">
                    <a:alpha val="43137"/>
                  </a:srgbClr>
                </a:outerShdw>
              </a:effectLst>
              <a:latin typeface="Arial" pitchFamily="34" charset="0"/>
              <a:cs typeface="Arial" pitchFamily="34" charset="0"/>
            </a:endParaRPr>
          </a:p>
          <a:p>
            <a:pPr lvl="1" algn="just"/>
            <a:r>
              <a:rPr lang="es-ES" sz="2400" dirty="0" smtClean="0">
                <a:latin typeface="Arial" pitchFamily="34" charset="0"/>
                <a:cs typeface="Arial" pitchFamily="34" charset="0"/>
              </a:rPr>
              <a:t>La junta de la iglesia debe seleccionar miembros consagrados, fieles y prósperos, alentarlos a unirse al Ministerio del </a:t>
            </a:r>
            <a:r>
              <a:rPr lang="es-ES" sz="2400" dirty="0" err="1" smtClean="0">
                <a:latin typeface="Arial" pitchFamily="34" charset="0"/>
                <a:cs typeface="Arial" pitchFamily="34" charset="0"/>
              </a:rPr>
              <a:t>colportaje</a:t>
            </a:r>
            <a:r>
              <a:rPr lang="es-ES" sz="2400" dirty="0" smtClean="0">
                <a:latin typeface="Arial" pitchFamily="34" charset="0"/>
                <a:cs typeface="Arial" pitchFamily="34" charset="0"/>
              </a:rPr>
              <a:t> del Campo Local y recomendarlos al Departamental de Publicaciones de la asociación o misión.</a:t>
            </a: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28</a:t>
            </a:fld>
            <a:endParaRPr lang="en-US"/>
          </a:p>
        </p:txBody>
      </p:sp>
      <p:sp>
        <p:nvSpPr>
          <p:cNvPr id="5" name="Title 1"/>
          <p:cNvSpPr>
            <a:spLocks noGrp="1"/>
          </p:cNvSpPr>
          <p:nvPr>
            <p:ph type="title"/>
          </p:nvPr>
        </p:nvSpPr>
        <p:spPr>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r>
              <a:rPr lang="en-US" sz="3200" b="1" dirty="0" smtClean="0">
                <a:solidFill>
                  <a:srgbClr val="C00000"/>
                </a:solidFill>
                <a:latin typeface="Arial" pitchFamily="34" charset="0"/>
                <a:cs typeface="Arial" pitchFamily="34" charset="0"/>
              </a:rPr>
              <a:t>F. APOYO AL PROGRAMA  DE MINISTERIO DE COLPORTAJE</a:t>
            </a:r>
            <a:endParaRPr lang="en-US" sz="32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525963"/>
          </a:xfrm>
        </p:spPr>
        <p:txBody>
          <a:bodyPr/>
          <a:lstStyle/>
          <a:p>
            <a:pPr lvl="0">
              <a:buNone/>
            </a:pPr>
            <a:r>
              <a:rPr lang="en-US" sz="2400" dirty="0" smtClean="0">
                <a:effectLst>
                  <a:outerShdw blurRad="38100" dist="38100" dir="2700000" algn="tl">
                    <a:srgbClr val="000000">
                      <a:alpha val="43137"/>
                    </a:srgbClr>
                  </a:outerShdw>
                </a:effectLst>
                <a:latin typeface="Arial" pitchFamily="34" charset="0"/>
                <a:cs typeface="Arial" pitchFamily="34" charset="0"/>
              </a:rPr>
              <a:t>2. </a:t>
            </a:r>
            <a:r>
              <a:rPr lang="es-ES" sz="2400" u="sng" dirty="0" smtClean="0">
                <a:effectLst>
                  <a:outerShdw blurRad="38100" dist="38100" dir="2700000" algn="tl">
                    <a:srgbClr val="000000">
                      <a:alpha val="43137"/>
                    </a:srgbClr>
                  </a:outerShdw>
                </a:effectLst>
                <a:latin typeface="Arial" pitchFamily="34" charset="0"/>
                <a:cs typeface="Arial" pitchFamily="34" charset="0"/>
              </a:rPr>
              <a:t>Apoyo Moral a los Colportores de la Iglesia</a:t>
            </a:r>
            <a:endParaRPr lang="en-US" sz="2400" dirty="0" smtClean="0">
              <a:effectLst>
                <a:outerShdw blurRad="38100" dist="38100" dir="2700000" algn="tl">
                  <a:srgbClr val="000000">
                    <a:alpha val="43137"/>
                  </a:srgbClr>
                </a:outerShdw>
              </a:effectLst>
              <a:latin typeface="Arial" pitchFamily="34" charset="0"/>
              <a:cs typeface="Arial" pitchFamily="34" charset="0"/>
            </a:endParaRPr>
          </a:p>
          <a:p>
            <a:pPr lvl="1" algn="just"/>
            <a:r>
              <a:rPr lang="es-ES" sz="2400" dirty="0" smtClean="0">
                <a:latin typeface="Arial" pitchFamily="34" charset="0"/>
                <a:cs typeface="Arial" pitchFamily="34" charset="0"/>
              </a:rPr>
              <a:t>Los líderes de las iglesias locales deben dar todo el apoyo moral y las facilidades a los </a:t>
            </a:r>
            <a:r>
              <a:rPr lang="es-ES" sz="2400" dirty="0" err="1" smtClean="0">
                <a:latin typeface="Arial" pitchFamily="34" charset="0"/>
                <a:cs typeface="Arial" pitchFamily="34" charset="0"/>
              </a:rPr>
              <a:t>colportores</a:t>
            </a:r>
            <a:r>
              <a:rPr lang="es-ES" sz="2400" dirty="0" smtClean="0">
                <a:latin typeface="Arial" pitchFamily="34" charset="0"/>
                <a:cs typeface="Arial" pitchFamily="34" charset="0"/>
              </a:rPr>
              <a:t> de sus iglesias o que les visiten.  Deben orar por ellos, hacer recomendaciones de su persona y los libros que ofrecen a los miembros. </a:t>
            </a:r>
          </a:p>
          <a:p>
            <a:pPr lvl="1" algn="just"/>
            <a:r>
              <a:rPr lang="es-ES" sz="2400" dirty="0" smtClean="0">
                <a:latin typeface="Arial" pitchFamily="34" charset="0"/>
                <a:cs typeface="Arial" pitchFamily="34" charset="0"/>
              </a:rPr>
              <a:t>Los colportores son obreros de sostén propio que dependen totalmente de su fe en Dios y de su esfuerzo en el trabajo para sostenerse económicamente. Necesitan el aprecio, el cariño y el apoyo moral de los miembros.</a:t>
            </a:r>
            <a:endParaRPr lang="en-US" sz="48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29</a:t>
            </a:fld>
            <a:endParaRPr lang="en-US"/>
          </a:p>
        </p:txBody>
      </p:sp>
      <p:sp>
        <p:nvSpPr>
          <p:cNvPr id="5" name="Title 1"/>
          <p:cNvSpPr>
            <a:spLocks noGrp="1"/>
          </p:cNvSpPr>
          <p:nvPr>
            <p:ph type="title"/>
          </p:nvPr>
        </p:nvSpPr>
        <p:spPr>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r>
              <a:rPr lang="en-US" sz="3200" b="1" dirty="0" smtClean="0">
                <a:solidFill>
                  <a:srgbClr val="C00000"/>
                </a:solidFill>
                <a:latin typeface="Arial" pitchFamily="34" charset="0"/>
                <a:cs typeface="Arial" pitchFamily="34" charset="0"/>
              </a:rPr>
              <a:t>F. APOYO AL PROGRAMA  DE MINISTERIO DE COLPORTAJE</a:t>
            </a:r>
            <a:endParaRPr lang="en-US" sz="32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486400" y="914400"/>
            <a:ext cx="3657600" cy="4953000"/>
          </a:xfrm>
        </p:spPr>
        <p:txBody>
          <a:bodyPr>
            <a:noAutofit/>
          </a:bodyPr>
          <a:lstStyle/>
          <a:p>
            <a:pPr algn="ctr"/>
            <a:r>
              <a:rPr lang="es-ES" sz="2800" b="1" dirty="0" smtClean="0">
                <a:latin typeface="Arial" pitchFamily="34" charset="0"/>
                <a:cs typeface="Arial" pitchFamily="34" charset="0"/>
              </a:rPr>
              <a:t>Pueden enriquecer su programa misionero mediante un trabajo de </a:t>
            </a:r>
            <a:r>
              <a:rPr lang="es-ES" sz="2800" b="1" u="sng" dirty="0" smtClean="0">
                <a:latin typeface="Arial" pitchFamily="34" charset="0"/>
                <a:cs typeface="Arial" pitchFamily="34" charset="0"/>
              </a:rPr>
              <a:t>impacto </a:t>
            </a:r>
            <a:r>
              <a:rPr lang="es-ES" sz="2800" b="1" u="sng" dirty="0" err="1" smtClean="0">
                <a:latin typeface="Arial" pitchFamily="34" charset="0"/>
                <a:cs typeface="Arial" pitchFamily="34" charset="0"/>
              </a:rPr>
              <a:t>evangelístico</a:t>
            </a:r>
            <a:r>
              <a:rPr lang="es-ES" sz="2800" b="1" dirty="0" smtClean="0">
                <a:latin typeface="Arial" pitchFamily="34" charset="0"/>
                <a:cs typeface="Arial" pitchFamily="34" charset="0"/>
              </a:rPr>
              <a:t> </a:t>
            </a:r>
          </a:p>
          <a:p>
            <a:pPr marL="0" indent="0" algn="ctr">
              <a:buNone/>
            </a:pPr>
            <a:r>
              <a:rPr lang="es-ES" sz="2800" b="1" dirty="0" smtClean="0">
                <a:latin typeface="Arial" pitchFamily="34" charset="0"/>
                <a:cs typeface="Arial" pitchFamily="34" charset="0"/>
              </a:rPr>
              <a:t>por medio de la </a:t>
            </a:r>
            <a:r>
              <a:rPr lang="es-ES" sz="2800" b="1" u="sng" dirty="0" smtClean="0">
                <a:latin typeface="Arial" pitchFamily="34" charset="0"/>
                <a:cs typeface="Arial" pitchFamily="34" charset="0"/>
              </a:rPr>
              <a:t>literatura Adventista</a:t>
            </a:r>
            <a:endParaRPr lang="en-US" sz="2800" b="1" u="sng" dirty="0" smtClean="0"/>
          </a:p>
        </p:txBody>
      </p:sp>
      <p:sp>
        <p:nvSpPr>
          <p:cNvPr id="4" name="Slide Number Placeholder 3"/>
          <p:cNvSpPr>
            <a:spLocks noGrp="1"/>
          </p:cNvSpPr>
          <p:nvPr>
            <p:ph type="sldNum" sz="quarter" idx="12"/>
          </p:nvPr>
        </p:nvSpPr>
        <p:spPr/>
        <p:txBody>
          <a:bodyPr/>
          <a:lstStyle/>
          <a:p>
            <a:pPr>
              <a:defRPr/>
            </a:pPr>
            <a:fld id="{1FEDDAC2-961D-40CE-863E-E089EA77930E}" type="slidenum">
              <a:rPr lang="en-US" smtClean="0">
                <a:solidFill>
                  <a:schemeClr val="tx1"/>
                </a:solidFill>
              </a:rPr>
              <a:pPr>
                <a:defRPr/>
              </a:pPr>
              <a:t>3</a:t>
            </a:fld>
            <a:endParaRPr lang="en-US" dirty="0">
              <a:solidFill>
                <a:schemeClr val="tx1"/>
              </a:solidFill>
            </a:endParaRPr>
          </a:p>
        </p:txBody>
      </p:sp>
      <p:pic>
        <p:nvPicPr>
          <p:cNvPr id="13" name="Picture 4" descr="Church"/>
          <p:cNvPicPr>
            <a:picLocks noChangeAspect="1" noChangeArrowheads="1"/>
          </p:cNvPicPr>
          <p:nvPr/>
        </p:nvPicPr>
        <p:blipFill>
          <a:blip r:embed="rId2" cstate="print"/>
          <a:srcRect/>
          <a:stretch>
            <a:fillRect/>
          </a:stretch>
        </p:blipFill>
        <p:spPr bwMode="auto">
          <a:xfrm>
            <a:off x="0" y="0"/>
            <a:ext cx="5541963" cy="68580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686800" cy="4525963"/>
          </a:xfrm>
        </p:spPr>
        <p:txBody>
          <a:bodyPr/>
          <a:lstStyle/>
          <a:p>
            <a:pPr lvl="0">
              <a:buNone/>
            </a:pPr>
            <a:r>
              <a:rPr lang="en-US" sz="2400" dirty="0" smtClean="0">
                <a:effectLst>
                  <a:outerShdw blurRad="38100" dist="38100" dir="2700000" algn="tl">
                    <a:srgbClr val="000000">
                      <a:alpha val="43137"/>
                    </a:srgbClr>
                  </a:outerShdw>
                </a:effectLst>
                <a:latin typeface="Arial" pitchFamily="34" charset="0"/>
                <a:cs typeface="Arial" pitchFamily="34" charset="0"/>
              </a:rPr>
              <a:t>3. </a:t>
            </a:r>
            <a:r>
              <a:rPr lang="es-ES" sz="2400" u="sng" dirty="0" smtClean="0">
                <a:effectLst>
                  <a:outerShdw blurRad="38100" dist="38100" dir="2700000" algn="tl">
                    <a:srgbClr val="000000">
                      <a:alpha val="43137"/>
                    </a:srgbClr>
                  </a:outerShdw>
                </a:effectLst>
                <a:latin typeface="Arial" pitchFamily="34" charset="0"/>
                <a:cs typeface="Arial" pitchFamily="34" charset="0"/>
              </a:rPr>
              <a:t>Celebración y Patrocinio de Reuniones de Compañerismo de </a:t>
            </a:r>
            <a:r>
              <a:rPr lang="es-ES" sz="2400" u="sng" dirty="0" err="1" smtClean="0">
                <a:effectLst>
                  <a:outerShdw blurRad="38100" dist="38100" dir="2700000" algn="tl">
                    <a:srgbClr val="000000">
                      <a:alpha val="43137"/>
                    </a:srgbClr>
                  </a:outerShdw>
                </a:effectLst>
                <a:latin typeface="Arial" pitchFamily="34" charset="0"/>
                <a:cs typeface="Arial" pitchFamily="34" charset="0"/>
              </a:rPr>
              <a:t>Colportores</a:t>
            </a:r>
            <a:endParaRPr lang="en-US" sz="2400" dirty="0" smtClean="0">
              <a:latin typeface="Arial" pitchFamily="34" charset="0"/>
              <a:cs typeface="Arial" pitchFamily="34" charset="0"/>
            </a:endParaRPr>
          </a:p>
          <a:p>
            <a:pPr lvl="1" algn="just"/>
            <a:r>
              <a:rPr lang="es-ES" sz="2400" dirty="0" smtClean="0">
                <a:latin typeface="Arial" pitchFamily="34" charset="0"/>
                <a:cs typeface="Arial" pitchFamily="34" charset="0"/>
              </a:rPr>
              <a:t>Los </a:t>
            </a:r>
            <a:r>
              <a:rPr lang="es-ES" sz="2400" dirty="0" err="1" smtClean="0">
                <a:latin typeface="Arial" pitchFamily="34" charset="0"/>
                <a:cs typeface="Arial" pitchFamily="34" charset="0"/>
              </a:rPr>
              <a:t>colportores</a:t>
            </a:r>
            <a:r>
              <a:rPr lang="es-ES" sz="2400" dirty="0" smtClean="0">
                <a:latin typeface="Arial" pitchFamily="34" charset="0"/>
                <a:cs typeface="Arial" pitchFamily="34" charset="0"/>
              </a:rPr>
              <a:t> celebran reuniones constantes de compañerismo y de fortalecimiento espiritual. Las iglesias locales deben dar todo su apoyo hacia los </a:t>
            </a:r>
            <a:r>
              <a:rPr lang="es-ES" sz="2400" dirty="0" err="1" smtClean="0">
                <a:latin typeface="Arial" pitchFamily="34" charset="0"/>
                <a:cs typeface="Arial" pitchFamily="34" charset="0"/>
              </a:rPr>
              <a:t>colportores</a:t>
            </a:r>
            <a:r>
              <a:rPr lang="es-ES" sz="2400" dirty="0" smtClean="0">
                <a:latin typeface="Arial" pitchFamily="34" charset="0"/>
                <a:cs typeface="Arial" pitchFamily="34" charset="0"/>
              </a:rPr>
              <a:t> y sus actividades.  Esto incluye el local para la reunión, la asistencia de los miembros y de ser necesaria la alimentación de los asistentes.</a:t>
            </a:r>
          </a:p>
          <a:p>
            <a:pPr lvl="1" algn="just"/>
            <a:r>
              <a:rPr lang="es-ES" sz="2400" dirty="0">
                <a:latin typeface="Arial" pitchFamily="34" charset="0"/>
                <a:cs typeface="Arial" pitchFamily="34" charset="0"/>
              </a:rPr>
              <a:t>L</a:t>
            </a:r>
            <a:r>
              <a:rPr lang="es-ES" sz="2400" dirty="0" smtClean="0">
                <a:latin typeface="Arial" pitchFamily="34" charset="0"/>
                <a:cs typeface="Arial" pitchFamily="34" charset="0"/>
              </a:rPr>
              <a:t>os miembros de iglesia son bendecidos y vivificados al escuchar las experiencias que se comparten en estas reuniones.  </a:t>
            </a:r>
            <a:endParaRPr lang="en-US" sz="2400" dirty="0" smtClean="0">
              <a:latin typeface="Arial" pitchFamily="34" charset="0"/>
              <a:cs typeface="Arial" pitchFamily="34" charset="0"/>
            </a:endParaRPr>
          </a:p>
          <a:p>
            <a:pPr lvl="1"/>
            <a:endParaRPr lang="en-US" sz="2400" dirty="0" smtClean="0">
              <a:latin typeface="Arial" pitchFamily="34" charset="0"/>
              <a:cs typeface="Arial" pitchFamily="34" charset="0"/>
            </a:endParaRPr>
          </a:p>
          <a:p>
            <a:pPr>
              <a:buNone/>
            </a:pPr>
            <a:endParaRPr lang="en-US" sz="48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30</a:t>
            </a:fld>
            <a:endParaRPr lang="en-US"/>
          </a:p>
        </p:txBody>
      </p:sp>
      <p:sp>
        <p:nvSpPr>
          <p:cNvPr id="5" name="Title 1"/>
          <p:cNvSpPr>
            <a:spLocks noGrp="1"/>
          </p:cNvSpPr>
          <p:nvPr>
            <p:ph type="title"/>
          </p:nvPr>
        </p:nvSpPr>
        <p:spPr>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r>
              <a:rPr lang="en-US" sz="3200" b="1" dirty="0" smtClean="0">
                <a:solidFill>
                  <a:srgbClr val="C00000"/>
                </a:solidFill>
                <a:latin typeface="Arial" pitchFamily="34" charset="0"/>
                <a:cs typeface="Arial" pitchFamily="34" charset="0"/>
              </a:rPr>
              <a:t>F. APOYO AL PROGRAMA  DE MINISTERIO DE COLPORTAJE</a:t>
            </a:r>
            <a:endParaRPr lang="en-US" sz="32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lgn="just">
              <a:buNone/>
            </a:pPr>
            <a:r>
              <a:rPr lang="es-ES" sz="2400" dirty="0" smtClean="0">
                <a:latin typeface="Arial" pitchFamily="34" charset="0"/>
                <a:cs typeface="Arial" pitchFamily="34" charset="0"/>
              </a:rPr>
              <a:t>Nuestros miembros de iglesia pueden participar en la evangelización, diseminando nuestra literatura adventista a través de venta o suscripción. </a:t>
            </a:r>
            <a:endParaRPr lang="en-US" sz="2400" dirty="0" smtClean="0">
              <a:latin typeface="Arial" pitchFamily="34" charset="0"/>
              <a:cs typeface="Arial" pitchFamily="34" charset="0"/>
            </a:endParaRPr>
          </a:p>
          <a:p>
            <a:pPr lvl="0">
              <a:buNone/>
            </a:pPr>
            <a:r>
              <a:rPr lang="en-US" sz="2400" dirty="0" smtClean="0">
                <a:effectLst>
                  <a:outerShdw blurRad="38100" dist="38100" dir="2700000" algn="tl">
                    <a:srgbClr val="000000">
                      <a:alpha val="43137"/>
                    </a:srgbClr>
                  </a:outerShdw>
                </a:effectLst>
                <a:latin typeface="Arial" pitchFamily="34" charset="0"/>
                <a:cs typeface="Arial" pitchFamily="34" charset="0"/>
              </a:rPr>
              <a:t>1. </a:t>
            </a:r>
            <a:r>
              <a:rPr lang="es-ES" sz="2400" u="sng" dirty="0" smtClean="0">
                <a:effectLst>
                  <a:outerShdw blurRad="38100" dist="38100" dir="2700000" algn="tl">
                    <a:srgbClr val="000000">
                      <a:alpha val="43137"/>
                    </a:srgbClr>
                  </a:outerShdw>
                </a:effectLst>
                <a:latin typeface="Arial" pitchFamily="34" charset="0"/>
                <a:cs typeface="Arial" pitchFamily="34" charset="0"/>
              </a:rPr>
              <a:t>Colportores Especiales</a:t>
            </a:r>
            <a:endParaRPr lang="en-US" sz="2400" dirty="0" smtClean="0">
              <a:effectLst>
                <a:outerShdw blurRad="38100" dist="38100" dir="2700000" algn="tl">
                  <a:srgbClr val="000000">
                    <a:alpha val="43137"/>
                  </a:srgbClr>
                </a:outerShdw>
              </a:effectLst>
              <a:latin typeface="Arial" pitchFamily="34" charset="0"/>
              <a:cs typeface="Arial" pitchFamily="34" charset="0"/>
            </a:endParaRPr>
          </a:p>
          <a:p>
            <a:pPr lvl="1" algn="just"/>
            <a:r>
              <a:rPr lang="en-US" sz="2400" dirty="0" smtClean="0">
                <a:latin typeface="Arial" pitchFamily="34" charset="0"/>
                <a:cs typeface="Arial" pitchFamily="34" charset="0"/>
              </a:rPr>
              <a:t>a. </a:t>
            </a:r>
            <a:r>
              <a:rPr lang="es-ES" sz="2400" dirty="0" smtClean="0">
                <a:latin typeface="Arial" pitchFamily="34" charset="0"/>
                <a:cs typeface="Arial" pitchFamily="34" charset="0"/>
              </a:rPr>
              <a:t>Colportores de “Semana Grande” – obreros y miembros de iglesia que se ocupan de </a:t>
            </a:r>
            <a:r>
              <a:rPr lang="es-ES" sz="2400" dirty="0" err="1" smtClean="0">
                <a:latin typeface="Arial" pitchFamily="34" charset="0"/>
                <a:cs typeface="Arial" pitchFamily="34" charset="0"/>
              </a:rPr>
              <a:t>colportar</a:t>
            </a:r>
            <a:r>
              <a:rPr lang="es-ES" sz="2400" dirty="0" smtClean="0">
                <a:latin typeface="Arial" pitchFamily="34" charset="0"/>
                <a:cs typeface="Arial" pitchFamily="34" charset="0"/>
              </a:rPr>
              <a:t> durante la “Semana Grande”, en conjunto con la Semana de Énfasis del Colportaje”, designada por la División</a:t>
            </a:r>
            <a:endParaRPr lang="en-US" sz="2400" dirty="0" smtClean="0">
              <a:latin typeface="Arial" pitchFamily="34" charset="0"/>
              <a:cs typeface="Arial" pitchFamily="34" charset="0"/>
            </a:endParaRPr>
          </a:p>
          <a:p>
            <a:pPr>
              <a:buNone/>
            </a:pPr>
            <a:endParaRPr lang="en-US" sz="54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31</a:t>
            </a:fld>
            <a:endParaRPr lang="en-US"/>
          </a:p>
        </p:txBody>
      </p:sp>
      <p:sp>
        <p:nvSpPr>
          <p:cNvPr id="5" name="Title 1"/>
          <p:cNvSpPr>
            <a:spLocks noGrp="1"/>
          </p:cNvSpPr>
          <p:nvPr>
            <p:ph type="title"/>
          </p:nvPr>
        </p:nvSpPr>
        <p:spPr>
          <a:xfrm>
            <a:off x="457200" y="152400"/>
            <a:ext cx="8458200" cy="13716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067800" cy="4525963"/>
          </a:xfrm>
        </p:spPr>
        <p:txBody>
          <a:bodyPr/>
          <a:lstStyle/>
          <a:p>
            <a:pPr lvl="1"/>
            <a:r>
              <a:rPr lang="en-US" sz="2400" dirty="0" smtClean="0">
                <a:latin typeface="Arial" pitchFamily="34" charset="0"/>
                <a:cs typeface="Arial" pitchFamily="34" charset="0"/>
              </a:rPr>
              <a:t>b. </a:t>
            </a:r>
            <a:r>
              <a:rPr lang="es-ES" sz="2400" u="sng" dirty="0" smtClean="0">
                <a:latin typeface="Arial" pitchFamily="34" charset="0"/>
                <a:cs typeface="Arial" pitchFamily="34" charset="0"/>
              </a:rPr>
              <a:t>Colportores de días festivos</a:t>
            </a:r>
            <a:r>
              <a:rPr lang="es-ES" sz="2400" dirty="0" smtClean="0">
                <a:latin typeface="Arial" pitchFamily="34" charset="0"/>
                <a:cs typeface="Arial" pitchFamily="34" charset="0"/>
              </a:rPr>
              <a:t> –Miembros que </a:t>
            </a:r>
            <a:r>
              <a:rPr lang="es-ES" sz="2400" dirty="0" err="1" smtClean="0">
                <a:latin typeface="Arial" pitchFamily="34" charset="0"/>
                <a:cs typeface="Arial" pitchFamily="34" charset="0"/>
              </a:rPr>
              <a:t>colportan</a:t>
            </a:r>
            <a:r>
              <a:rPr lang="es-ES" sz="2400" dirty="0" smtClean="0">
                <a:latin typeface="Arial" pitchFamily="34" charset="0"/>
                <a:cs typeface="Arial" pitchFamily="34" charset="0"/>
              </a:rPr>
              <a:t> durante las festividades.</a:t>
            </a: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c. </a:t>
            </a:r>
            <a:r>
              <a:rPr lang="es-ES" sz="2400" u="sng" dirty="0" smtClean="0">
                <a:latin typeface="Arial" pitchFamily="34" charset="0"/>
                <a:cs typeface="Arial" pitchFamily="34" charset="0"/>
              </a:rPr>
              <a:t>Niños colportores</a:t>
            </a:r>
            <a:r>
              <a:rPr lang="es-ES" sz="2400" dirty="0" smtClean="0">
                <a:latin typeface="Arial" pitchFamily="34" charset="0"/>
                <a:cs typeface="Arial" pitchFamily="34" charset="0"/>
              </a:rPr>
              <a:t> – Los niños de la iglesia pueden ser organizados en equipos de testificación:</a:t>
            </a:r>
            <a:endParaRPr lang="en-US" sz="2400" dirty="0" smtClean="0">
              <a:latin typeface="Arial" pitchFamily="34" charset="0"/>
              <a:cs typeface="Arial" pitchFamily="34" charset="0"/>
            </a:endParaRPr>
          </a:p>
          <a:p>
            <a:pPr marL="914400" lvl="2" indent="0" algn="just">
              <a:buNone/>
            </a:pPr>
            <a:r>
              <a:rPr lang="es-ES" dirty="0" smtClean="0">
                <a:latin typeface="Arial" pitchFamily="34" charset="0"/>
                <a:cs typeface="Arial" pitchFamily="34" charset="0"/>
              </a:rPr>
              <a:t>1.- Los Aventureros y Conquistadores pueden ser instruidos para vender literatura con propósitos misioneros y obtener recursos, además de “Honores JA”.</a:t>
            </a:r>
            <a:endParaRPr lang="en-US" dirty="0" smtClean="0">
              <a:latin typeface="Arial" pitchFamily="34" charset="0"/>
              <a:cs typeface="Arial" pitchFamily="34" charset="0"/>
            </a:endParaRPr>
          </a:p>
          <a:p>
            <a:pPr marL="914400" lvl="2" indent="0">
              <a:buNone/>
            </a:pPr>
            <a:r>
              <a:rPr lang="en-US" dirty="0">
                <a:latin typeface="Arial" pitchFamily="34" charset="0"/>
                <a:cs typeface="Arial" pitchFamily="34" charset="0"/>
              </a:rPr>
              <a:t>2</a:t>
            </a:r>
            <a:r>
              <a:rPr lang="en-US" dirty="0" smtClean="0">
                <a:latin typeface="Arial" pitchFamily="34" charset="0"/>
                <a:cs typeface="Arial" pitchFamily="34" charset="0"/>
              </a:rPr>
              <a:t>.-   </a:t>
            </a:r>
            <a:r>
              <a:rPr lang="es-ES" dirty="0" smtClean="0">
                <a:latin typeface="Arial" pitchFamily="34" charset="0"/>
                <a:cs typeface="Arial" pitchFamily="34" charset="0"/>
              </a:rPr>
              <a:t>Alumnos de nuestras escuelas pueden ser organizados e instruidos para vender literatura en sus vacaciones con propósitos misioneros y  financiar proyectos de la iglesia.</a:t>
            </a:r>
            <a:endParaRPr lang="en-US" dirty="0" smtClean="0">
              <a:latin typeface="Arial" pitchFamily="34" charset="0"/>
              <a:cs typeface="Arial" pitchFamily="34" charset="0"/>
            </a:endParaRPr>
          </a:p>
          <a:p>
            <a:endParaRPr lang="en-US" sz="54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32</a:t>
            </a:fld>
            <a:endParaRPr lang="en-US"/>
          </a:p>
        </p:txBody>
      </p:sp>
      <p:sp>
        <p:nvSpPr>
          <p:cNvPr id="5" name="Title 1"/>
          <p:cNvSpPr>
            <a:spLocks noGrp="1"/>
          </p:cNvSpPr>
          <p:nvPr>
            <p:ph type="title"/>
          </p:nvPr>
        </p:nvSpPr>
        <p:spPr>
          <a:xfrm>
            <a:off x="152400" y="0"/>
            <a:ext cx="8686800" cy="13716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0037"/>
            <a:ext cx="8991600" cy="4525963"/>
          </a:xfrm>
        </p:spPr>
        <p:txBody>
          <a:bodyPr/>
          <a:lstStyle/>
          <a:p>
            <a:pPr marL="914400" lvl="2" indent="0" algn="just">
              <a:buNone/>
            </a:pPr>
            <a:r>
              <a:rPr lang="en-US" dirty="0" smtClean="0">
                <a:latin typeface="Arial" pitchFamily="34" charset="0"/>
                <a:cs typeface="Arial" pitchFamily="34" charset="0"/>
              </a:rPr>
              <a:t>3. El </a:t>
            </a:r>
            <a:r>
              <a:rPr lang="en-US" dirty="0" err="1" smtClean="0">
                <a:latin typeface="Arial" pitchFamily="34" charset="0"/>
                <a:cs typeface="Arial" pitchFamily="34" charset="0"/>
              </a:rPr>
              <a:t>colportaje</a:t>
            </a:r>
            <a:r>
              <a:rPr lang="en-US" dirty="0" smtClean="0">
                <a:latin typeface="Arial" pitchFamily="34" charset="0"/>
                <a:cs typeface="Arial" pitchFamily="34" charset="0"/>
              </a:rPr>
              <a:t> </a:t>
            </a:r>
            <a:r>
              <a:rPr lang="en-US" dirty="0" err="1" smtClean="0">
                <a:latin typeface="Arial" pitchFamily="34" charset="0"/>
                <a:cs typeface="Arial" pitchFamily="34" charset="0"/>
              </a:rPr>
              <a:t>estudiantil</a:t>
            </a:r>
            <a:r>
              <a:rPr lang="en-US" dirty="0" smtClean="0">
                <a:latin typeface="Arial" pitchFamily="34" charset="0"/>
                <a:cs typeface="Arial" pitchFamily="34" charset="0"/>
              </a:rPr>
              <a:t> </a:t>
            </a:r>
            <a:r>
              <a:rPr lang="es-ES" dirty="0">
                <a:latin typeface="Arial" pitchFamily="34" charset="0"/>
                <a:cs typeface="Arial" pitchFamily="34" charset="0"/>
              </a:rPr>
              <a:t>a</a:t>
            </a:r>
            <a:r>
              <a:rPr lang="es-ES" dirty="0" smtClean="0">
                <a:latin typeface="Arial" pitchFamily="34" charset="0"/>
                <a:cs typeface="Arial" pitchFamily="34" charset="0"/>
              </a:rPr>
              <a:t>yuda financieramente a los estudiantes a obtener educación cristiana.</a:t>
            </a:r>
            <a:endParaRPr lang="en-US" dirty="0" smtClean="0">
              <a:latin typeface="Arial" pitchFamily="34" charset="0"/>
              <a:cs typeface="Arial" pitchFamily="34" charset="0"/>
            </a:endParaRPr>
          </a:p>
          <a:p>
            <a:pPr lvl="2">
              <a:buFontTx/>
              <a:buChar char="-"/>
            </a:pPr>
            <a:r>
              <a:rPr lang="es-ES" dirty="0" smtClean="0">
                <a:latin typeface="Arial" pitchFamily="34" charset="0"/>
                <a:cs typeface="Arial" pitchFamily="34" charset="0"/>
              </a:rPr>
              <a:t>Provee  a la escuela buenas entradas financieras pagadas en efectivo por las casas publicadoras y librerías adventistas, a favor de estudiantes </a:t>
            </a:r>
            <a:r>
              <a:rPr lang="es-ES" dirty="0" err="1" smtClean="0">
                <a:latin typeface="Arial" pitchFamily="34" charset="0"/>
                <a:cs typeface="Arial" pitchFamily="34" charset="0"/>
              </a:rPr>
              <a:t>colportores</a:t>
            </a:r>
            <a:r>
              <a:rPr lang="es-ES" dirty="0" smtClean="0"/>
              <a:t>.</a:t>
            </a:r>
            <a:endParaRPr lang="en-US" dirty="0"/>
          </a:p>
          <a:p>
            <a:pPr lvl="2">
              <a:buFontTx/>
              <a:buChar char="-"/>
            </a:pPr>
            <a:r>
              <a:rPr lang="es-ES" dirty="0" smtClean="0">
                <a:latin typeface="Arial" pitchFamily="34" charset="0"/>
                <a:cs typeface="Arial" pitchFamily="34" charset="0"/>
              </a:rPr>
              <a:t>El colportaje les provee a los estudiantes excelente visión, entrenamiento y experiencia en la evangelización personal.</a:t>
            </a:r>
            <a:endParaRPr lang="en-US" dirty="0" smtClean="0">
              <a:latin typeface="Arial" pitchFamily="34" charset="0"/>
              <a:cs typeface="Arial" pitchFamily="34" charset="0"/>
            </a:endParaRPr>
          </a:p>
          <a:p>
            <a:pPr>
              <a:buNone/>
            </a:pPr>
            <a:endParaRPr lang="en-US" sz="44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33</a:t>
            </a:fld>
            <a:endParaRPr lang="en-US"/>
          </a:p>
        </p:txBody>
      </p:sp>
      <p:sp>
        <p:nvSpPr>
          <p:cNvPr id="5" name="Title 1"/>
          <p:cNvSpPr>
            <a:spLocks noGrp="1"/>
          </p:cNvSpPr>
          <p:nvPr>
            <p:ph type="title"/>
          </p:nvPr>
        </p:nvSpPr>
        <p:spPr>
          <a:xfrm>
            <a:off x="304800" y="274638"/>
            <a:ext cx="85344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8915400" cy="4602163"/>
          </a:xfrm>
        </p:spPr>
        <p:txBody>
          <a:bodyPr/>
          <a:lstStyle/>
          <a:p>
            <a:pPr lvl="1" algn="just"/>
            <a:r>
              <a:rPr lang="en-US" sz="2400" dirty="0" smtClean="0">
                <a:latin typeface="Arial" pitchFamily="34" charset="0"/>
                <a:cs typeface="Arial" pitchFamily="34" charset="0"/>
              </a:rPr>
              <a:t>d. </a:t>
            </a:r>
            <a:r>
              <a:rPr lang="es-ES" sz="2400" u="sng" dirty="0" smtClean="0">
                <a:latin typeface="Arial" pitchFamily="34" charset="0"/>
                <a:cs typeface="Arial" pitchFamily="34" charset="0"/>
              </a:rPr>
              <a:t>Participación en “Campaña de Revistas”</a:t>
            </a:r>
            <a:r>
              <a:rPr lang="es-ES" sz="2400" dirty="0" smtClean="0">
                <a:latin typeface="Arial" pitchFamily="34" charset="0"/>
                <a:cs typeface="Arial" pitchFamily="34" charset="0"/>
              </a:rPr>
              <a:t> – cada año la Unión asigna un mes para la “Campaña de Revistas”, en la que participan los miembros vendiendo revistas adventistas, tales como “Prioridades” y “Enfoque”, revistas sobre salud y otras.</a:t>
            </a:r>
            <a:endParaRPr lang="en-US" sz="2400" dirty="0" smtClean="0">
              <a:latin typeface="Arial" pitchFamily="34" charset="0"/>
              <a:cs typeface="Arial" pitchFamily="34" charset="0"/>
            </a:endParaRPr>
          </a:p>
          <a:p>
            <a:pPr lvl="1"/>
            <a:endParaRPr lang="en-US" sz="2400" dirty="0" smtClean="0">
              <a:latin typeface="Arial" pitchFamily="34" charset="0"/>
              <a:cs typeface="Arial" pitchFamily="34" charset="0"/>
            </a:endParaRPr>
          </a:p>
          <a:p>
            <a:pPr lvl="1">
              <a:buNone/>
            </a:pPr>
            <a:endParaRPr lang="en-US" sz="2400" dirty="0" smtClean="0">
              <a:latin typeface="Arial" pitchFamily="34" charset="0"/>
              <a:cs typeface="Arial" pitchFamily="34" charset="0"/>
            </a:endParaRPr>
          </a:p>
          <a:p>
            <a:pPr>
              <a:buNone/>
            </a:pPr>
            <a:endParaRPr lang="en-US" sz="24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34</a:t>
            </a:fld>
            <a:endParaRPr lang="en-US"/>
          </a:p>
        </p:txBody>
      </p:sp>
      <p:sp>
        <p:nvSpPr>
          <p:cNvPr id="5" name="Title 1"/>
          <p:cNvSpPr>
            <a:spLocks noGrp="1"/>
          </p:cNvSpPr>
          <p:nvPr>
            <p:ph type="title"/>
          </p:nvPr>
        </p:nvSpPr>
        <p:spPr>
          <a:xfrm>
            <a:off x="304800" y="274638"/>
            <a:ext cx="8534400" cy="1249362"/>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pic>
        <p:nvPicPr>
          <p:cNvPr id="18434" name="Picture 2" descr="http://harryallen.info/wp-content/uploads/2010/01/sda-logo.jpg"/>
          <p:cNvPicPr>
            <a:picLocks noChangeAspect="1" noChangeArrowheads="1"/>
          </p:cNvPicPr>
          <p:nvPr/>
        </p:nvPicPr>
        <p:blipFill>
          <a:blip r:embed="rId2" cstate="print"/>
          <a:srcRect/>
          <a:stretch>
            <a:fillRect/>
          </a:stretch>
        </p:blipFill>
        <p:spPr bwMode="auto">
          <a:xfrm>
            <a:off x="4876800" y="3352800"/>
            <a:ext cx="2952750" cy="2952751"/>
          </a:xfrm>
          <a:prstGeom prst="rect">
            <a:avLst/>
          </a:prstGeom>
          <a:noFill/>
        </p:spPr>
      </p:pic>
    </p:spTree>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4525963"/>
          </a:xfrm>
        </p:spPr>
        <p:txBody>
          <a:bodyPr/>
          <a:lstStyle/>
          <a:p>
            <a:pPr lvl="1" algn="just"/>
            <a:r>
              <a:rPr lang="en-US" sz="2400" dirty="0" smtClean="0">
                <a:latin typeface="Arial" pitchFamily="34" charset="0"/>
                <a:cs typeface="Arial" pitchFamily="34" charset="0"/>
              </a:rPr>
              <a:t>e. </a:t>
            </a:r>
            <a:r>
              <a:rPr lang="es-ES" sz="2400" dirty="0" smtClean="0">
                <a:latin typeface="Arial" pitchFamily="34" charset="0"/>
                <a:cs typeface="Arial" pitchFamily="34" charset="0"/>
              </a:rPr>
              <a:t>Participación en </a:t>
            </a:r>
            <a:r>
              <a:rPr lang="es-ES" sz="2400" u="sng" dirty="0" smtClean="0">
                <a:latin typeface="Arial" pitchFamily="34" charset="0"/>
                <a:cs typeface="Arial" pitchFamily="34" charset="0"/>
              </a:rPr>
              <a:t>Campañas </a:t>
            </a:r>
            <a:r>
              <a:rPr lang="es-ES" sz="2400" u="sng" dirty="0">
                <a:latin typeface="Arial" pitchFamily="34" charset="0"/>
                <a:cs typeface="Arial" pitchFamily="34" charset="0"/>
              </a:rPr>
              <a:t>A</a:t>
            </a:r>
            <a:r>
              <a:rPr lang="es-ES" sz="2400" u="sng" dirty="0" smtClean="0">
                <a:latin typeface="Arial" pitchFamily="34" charset="0"/>
                <a:cs typeface="Arial" pitchFamily="34" charset="0"/>
              </a:rPr>
              <a:t>nuales de Libros del Espíritu de Profecía</a:t>
            </a:r>
            <a:r>
              <a:rPr lang="es-ES" sz="2400" dirty="0" smtClean="0">
                <a:latin typeface="Arial" pitchFamily="34" charset="0"/>
                <a:cs typeface="Arial" pitchFamily="34" charset="0"/>
              </a:rPr>
              <a:t> – Una vez al año, la División o Unión pueden designar una semana en la que se anima a los miembros de iglesia a salir a vender libros del Espíritu de Profecía a sus amigos y vecinos no adventistas. Estos libros, pueden ser:</a:t>
            </a:r>
            <a:endParaRPr lang="en-US" sz="2400" dirty="0" smtClean="0">
              <a:latin typeface="Arial" pitchFamily="34" charset="0"/>
              <a:cs typeface="Arial" pitchFamily="34" charset="0"/>
            </a:endParaRPr>
          </a:p>
          <a:p>
            <a:pPr marL="1428750" lvl="2" indent="-514350" algn="just">
              <a:buFont typeface="+mj-lt"/>
              <a:buAutoNum type="romanLcPeriod"/>
            </a:pPr>
            <a:r>
              <a:rPr lang="es-ES" dirty="0" smtClean="0">
                <a:latin typeface="Arial" pitchFamily="34" charset="0"/>
                <a:cs typeface="Arial" pitchFamily="34" charset="0"/>
              </a:rPr>
              <a:t>Serie del </a:t>
            </a:r>
            <a:r>
              <a:rPr lang="es-ES" i="1" dirty="0" smtClean="0">
                <a:latin typeface="Arial" pitchFamily="34" charset="0"/>
                <a:cs typeface="Arial" pitchFamily="34" charset="0"/>
              </a:rPr>
              <a:t>Conflicto de los siglos</a:t>
            </a:r>
            <a:endParaRPr lang="en-US" sz="2000" dirty="0" smtClean="0">
              <a:latin typeface="Arial" pitchFamily="34" charset="0"/>
              <a:cs typeface="Arial" pitchFamily="34" charset="0"/>
            </a:endParaRPr>
          </a:p>
          <a:p>
            <a:pPr marL="1428750" lvl="2" indent="-514350" algn="just">
              <a:buFont typeface="+mj-lt"/>
              <a:buAutoNum type="romanLcPeriod"/>
            </a:pPr>
            <a:r>
              <a:rPr lang="es-ES" dirty="0" smtClean="0">
                <a:latin typeface="Arial" pitchFamily="34" charset="0"/>
                <a:cs typeface="Arial" pitchFamily="34" charset="0"/>
              </a:rPr>
              <a:t>Serie de Crecimiento Familiar (edición abreviada de los libros </a:t>
            </a:r>
            <a:r>
              <a:rPr lang="es-ES" i="1" dirty="0" smtClean="0">
                <a:latin typeface="Arial" pitchFamily="34" charset="0"/>
                <a:cs typeface="Arial" pitchFamily="34" charset="0"/>
              </a:rPr>
              <a:t>Hogar adventista, Conducción del niño, Educación, Ministerio de curación, Lecciones prácticas del gran Maestro</a:t>
            </a:r>
            <a:r>
              <a:rPr lang="es-ES" dirty="0" smtClean="0">
                <a:latin typeface="Arial" pitchFamily="34" charset="0"/>
                <a:cs typeface="Arial" pitchFamily="34" charset="0"/>
              </a:rPr>
              <a:t>)</a:t>
            </a:r>
            <a:endParaRPr lang="en-US" sz="20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35</a:t>
            </a:fld>
            <a:endParaRPr lang="en-US"/>
          </a:p>
        </p:txBody>
      </p:sp>
      <p:sp>
        <p:nvSpPr>
          <p:cNvPr id="5" name="Title 1"/>
          <p:cNvSpPr>
            <a:spLocks noGrp="1"/>
          </p:cNvSpPr>
          <p:nvPr>
            <p:ph type="title"/>
          </p:nvPr>
        </p:nvSpPr>
        <p:spPr>
          <a:xfrm>
            <a:off x="457200" y="274638"/>
            <a:ext cx="84582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4525963"/>
          </a:xfrm>
        </p:spPr>
        <p:txBody>
          <a:bodyPr/>
          <a:lstStyle/>
          <a:p>
            <a:pPr lvl="0">
              <a:buNone/>
            </a:pPr>
            <a:r>
              <a:rPr lang="en-US" sz="2400" dirty="0" smtClean="0">
                <a:effectLst>
                  <a:outerShdw blurRad="38100" dist="38100" dir="2700000" algn="tl">
                    <a:srgbClr val="000000">
                      <a:alpha val="43137"/>
                    </a:srgbClr>
                  </a:outerShdw>
                </a:effectLst>
                <a:latin typeface="Arial" pitchFamily="34" charset="0"/>
                <a:cs typeface="Arial" pitchFamily="34" charset="0"/>
              </a:rPr>
              <a:t>2. </a:t>
            </a:r>
            <a:r>
              <a:rPr lang="es-ES" sz="2400" b="1" u="sng" dirty="0" smtClean="0">
                <a:effectLst>
                  <a:outerShdw blurRad="38100" dist="38100" dir="2700000" algn="tl">
                    <a:srgbClr val="000000">
                      <a:alpha val="43137"/>
                    </a:srgbClr>
                  </a:outerShdw>
                </a:effectLst>
                <a:latin typeface="Arial" pitchFamily="34" charset="0"/>
                <a:cs typeface="Arial" pitchFamily="34" charset="0"/>
              </a:rPr>
              <a:t>Colportores de Misión Global</a:t>
            </a: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lgn="just">
              <a:buNone/>
            </a:pPr>
            <a:r>
              <a:rPr lang="es-ES" sz="2400" dirty="0" smtClean="0">
                <a:latin typeface="Arial" pitchFamily="34" charset="0"/>
                <a:cs typeface="Arial" pitchFamily="34" charset="0"/>
              </a:rPr>
              <a:t>Las iglesias grandes, en coordinación con la Unión y la asociación o misión local, pueden enviar y apoyar equipos de colportores misioneros en territorios aun no penetrados con el mensaje.</a:t>
            </a:r>
            <a:endParaRPr lang="en-US" sz="2000" dirty="0" smtClean="0">
              <a:latin typeface="Arial" pitchFamily="34" charset="0"/>
              <a:cs typeface="Arial" pitchFamily="34" charset="0"/>
            </a:endParaRPr>
          </a:p>
          <a:p>
            <a:pPr lvl="1" algn="just"/>
            <a:r>
              <a:rPr lang="en-US" sz="2000" dirty="0" smtClean="0">
                <a:latin typeface="Arial" pitchFamily="34" charset="0"/>
                <a:cs typeface="Arial" pitchFamily="34" charset="0"/>
              </a:rPr>
              <a:t>a. </a:t>
            </a:r>
            <a:r>
              <a:rPr lang="es-ES" sz="2000" dirty="0" smtClean="0">
                <a:latin typeface="Arial" pitchFamily="34" charset="0"/>
                <a:cs typeface="Arial" pitchFamily="34" charset="0"/>
              </a:rPr>
              <a:t>Los equipos de colportores misioneros son enviados a dichos territorios por un periodo específico de tiempo hasta que se despierten intereses.</a:t>
            </a:r>
            <a:endParaRPr lang="en-US" sz="2000" dirty="0" smtClean="0">
              <a:latin typeface="Arial" pitchFamily="34" charset="0"/>
              <a:cs typeface="Arial" pitchFamily="34" charset="0"/>
            </a:endParaRPr>
          </a:p>
          <a:p>
            <a:pPr lvl="1" algn="just"/>
            <a:r>
              <a:rPr lang="en-US" sz="2000" dirty="0" smtClean="0">
                <a:latin typeface="Arial" pitchFamily="34" charset="0"/>
                <a:cs typeface="Arial" pitchFamily="34" charset="0"/>
              </a:rPr>
              <a:t>b.</a:t>
            </a:r>
            <a:r>
              <a:rPr lang="es-ES" sz="2000" dirty="0" smtClean="0">
                <a:latin typeface="Arial" pitchFamily="34" charset="0"/>
                <a:cs typeface="Arial" pitchFamily="34" charset="0"/>
              </a:rPr>
              <a:t> Este programa puede ser financiado a través de fondos de Misión Global. Pueden también hacerse arreglos para subsidios financieros entre la Unión, asociación o misión  y la iglesia local que patrocina al equipo de colportores de Misión Global.</a:t>
            </a:r>
            <a:endParaRPr lang="en-US" sz="2000" dirty="0" smtClean="0">
              <a:latin typeface="Arial" pitchFamily="34" charset="0"/>
              <a:cs typeface="Arial" pitchFamily="34" charset="0"/>
            </a:endParaRPr>
          </a:p>
          <a:p>
            <a:pPr lvl="1" algn="just">
              <a:buNone/>
            </a:pPr>
            <a:r>
              <a:rPr lang="en-US" sz="2000" dirty="0" smtClean="0">
                <a:latin typeface="Arial" pitchFamily="34" charset="0"/>
                <a:cs typeface="Arial" pitchFamily="34" charset="0"/>
              </a:rPr>
              <a:t> </a:t>
            </a:r>
            <a:endParaRPr lang="en-US"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36</a:t>
            </a:fld>
            <a:endParaRPr lang="en-US"/>
          </a:p>
        </p:txBody>
      </p:sp>
      <p:sp>
        <p:nvSpPr>
          <p:cNvPr id="5" name="Title 1"/>
          <p:cNvSpPr>
            <a:spLocks noGrp="1"/>
          </p:cNvSpPr>
          <p:nvPr>
            <p:ph type="title"/>
          </p:nvPr>
        </p:nvSpPr>
        <p:spPr>
          <a:xfrm>
            <a:off x="457200" y="76200"/>
            <a:ext cx="84582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419600"/>
          </a:xfrm>
        </p:spPr>
        <p:txBody>
          <a:bodyPr/>
          <a:lstStyle/>
          <a:p>
            <a:pPr lvl="0">
              <a:buNone/>
            </a:pPr>
            <a:r>
              <a:rPr lang="en-US" sz="2400" b="1" dirty="0" smtClean="0">
                <a:effectLst>
                  <a:outerShdw blurRad="38100" dist="38100" dir="2700000" algn="tl">
                    <a:srgbClr val="000000">
                      <a:alpha val="43137"/>
                    </a:srgbClr>
                  </a:outerShdw>
                </a:effectLst>
                <a:latin typeface="Arial" pitchFamily="34" charset="0"/>
                <a:cs typeface="Arial" pitchFamily="34" charset="0"/>
              </a:rPr>
              <a:t>4. </a:t>
            </a:r>
            <a:r>
              <a:rPr lang="es-ES" sz="2400" b="1" u="sng" dirty="0" smtClean="0">
                <a:effectLst>
                  <a:outerShdw blurRad="38100" dist="38100" dir="2700000" algn="tl">
                    <a:srgbClr val="000000">
                      <a:alpha val="43137"/>
                    </a:srgbClr>
                  </a:outerShdw>
                </a:effectLst>
              </a:rPr>
              <a:t>Colportores Regulares de Tiempo Parcial</a:t>
            </a:r>
            <a:endParaRPr lang="en-US" sz="2400" b="1" dirty="0" smtClean="0">
              <a:effectLst>
                <a:outerShdw blurRad="38100" dist="38100" dir="2700000" algn="tl">
                  <a:srgbClr val="000000">
                    <a:alpha val="43137"/>
                  </a:srgbClr>
                </a:outerShdw>
              </a:effectLst>
            </a:endParaRPr>
          </a:p>
          <a:p>
            <a:pPr lvl="1" algn="just"/>
            <a:r>
              <a:rPr lang="en-US" sz="2400" dirty="0" smtClean="0">
                <a:latin typeface="Arial" pitchFamily="34" charset="0"/>
                <a:cs typeface="Arial" pitchFamily="34" charset="0"/>
              </a:rPr>
              <a:t>a.</a:t>
            </a:r>
            <a:r>
              <a:rPr lang="es-ES" sz="2400" dirty="0" smtClean="0"/>
              <a:t> </a:t>
            </a:r>
            <a:r>
              <a:rPr lang="es-ES" sz="2400" dirty="0" smtClean="0">
                <a:latin typeface="Arial" pitchFamily="34" charset="0"/>
                <a:cs typeface="Arial" pitchFamily="34" charset="0"/>
              </a:rPr>
              <a:t>Se anima a los miembros de iglesia a participar en el colportaje de tiempo parcial bajo la coordinación del director (coordinador) de Ministerio de Publicaciones y del Concilio de Ministerio de Publicaciones de la iglesia. La iglesia necesita más colportores de tiempo parcial.</a:t>
            </a:r>
          </a:p>
          <a:p>
            <a:pPr lvl="1" algn="just">
              <a:buNone/>
            </a:pPr>
            <a:endParaRPr lang="en-US" sz="2400" dirty="0" smtClean="0">
              <a:latin typeface="Arial" pitchFamily="34" charset="0"/>
              <a:cs typeface="Arial" pitchFamily="34" charset="0"/>
            </a:endParaRPr>
          </a:p>
          <a:p>
            <a:pPr lvl="1" algn="just"/>
            <a:r>
              <a:rPr lang="en-US" sz="2400" dirty="0" smtClean="0">
                <a:latin typeface="Arial" pitchFamily="34" charset="0"/>
                <a:cs typeface="Arial" pitchFamily="34" charset="0"/>
              </a:rPr>
              <a:t>b. </a:t>
            </a:r>
            <a:r>
              <a:rPr lang="es-ES" sz="2400" dirty="0" smtClean="0">
                <a:latin typeface="Arial" pitchFamily="34" charset="0"/>
                <a:cs typeface="Arial" pitchFamily="34" charset="0"/>
              </a:rPr>
              <a:t>Los departamentos de Publicaciones de la Unión y de la asociación o misión deben encargarse de proveer la instrucción necesaria a esos miembros que trabajan como colportores de tiempo parcial.</a:t>
            </a:r>
            <a:endParaRPr lang="en-US" sz="2400" dirty="0" smtClean="0">
              <a:latin typeface="Arial" pitchFamily="34" charset="0"/>
              <a:cs typeface="Arial" pitchFamily="34" charset="0"/>
            </a:endParaRPr>
          </a:p>
          <a:p>
            <a:pPr>
              <a:buNone/>
            </a:pPr>
            <a:endParaRPr lang="en-US" sz="48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37</a:t>
            </a:fld>
            <a:endParaRPr lang="en-US"/>
          </a:p>
        </p:txBody>
      </p:sp>
      <p:sp>
        <p:nvSpPr>
          <p:cNvPr id="5" name="Title 1"/>
          <p:cNvSpPr>
            <a:spLocks noGrp="1"/>
          </p:cNvSpPr>
          <p:nvPr>
            <p:ph type="title"/>
          </p:nvPr>
        </p:nvSpPr>
        <p:spPr>
          <a:xfrm>
            <a:off x="457200" y="274638"/>
            <a:ext cx="84582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458200" cy="4952999"/>
          </a:xfrm>
        </p:spPr>
        <p:txBody>
          <a:bodyPr/>
          <a:lstStyle/>
          <a:p>
            <a:pPr lvl="1" algn="just">
              <a:buNone/>
            </a:pPr>
            <a:r>
              <a:rPr lang="en-US" sz="2400" dirty="0">
                <a:latin typeface="Arial" pitchFamily="34" charset="0"/>
                <a:cs typeface="Arial" pitchFamily="34" charset="0"/>
              </a:rPr>
              <a:t>c</a:t>
            </a:r>
            <a:r>
              <a:rPr lang="en-US" sz="2400" dirty="0" smtClean="0">
                <a:latin typeface="Arial" pitchFamily="34" charset="0"/>
                <a:cs typeface="Arial" pitchFamily="34" charset="0"/>
              </a:rPr>
              <a:t>. </a:t>
            </a:r>
            <a:r>
              <a:rPr lang="es-ES" sz="2400" dirty="0" smtClean="0">
                <a:latin typeface="Arial" pitchFamily="34" charset="0"/>
                <a:cs typeface="Arial" pitchFamily="34" charset="0"/>
              </a:rPr>
              <a:t>A través de la visitación de casa en casa, los equipos pueden realizar las siguientes actividades misioneras o de testificación:</a:t>
            </a:r>
          </a:p>
          <a:p>
            <a:pPr marL="514350" lvl="0" indent="-514350">
              <a:buFont typeface="+mj-lt"/>
              <a:buAutoNum type="romanLcPeriod"/>
            </a:pPr>
            <a:r>
              <a:rPr lang="es-ES" sz="2000" dirty="0" smtClean="0">
                <a:latin typeface="Arial" pitchFamily="34" charset="0"/>
                <a:cs typeface="Arial" pitchFamily="34" charset="0"/>
              </a:rPr>
              <a:t>Vender pequeños libros religiosos, libros de salud y revistas</a:t>
            </a:r>
            <a:endParaRPr lang="en-US" sz="2000" dirty="0" smtClean="0">
              <a:latin typeface="Arial" pitchFamily="34" charset="0"/>
              <a:cs typeface="Arial" pitchFamily="34" charset="0"/>
            </a:endParaRPr>
          </a:p>
          <a:p>
            <a:pPr marL="514350" lvl="0" indent="-514350">
              <a:buFont typeface="+mj-lt"/>
              <a:buAutoNum type="romanLcPeriod"/>
            </a:pPr>
            <a:r>
              <a:rPr lang="es-ES" sz="2000" dirty="0" smtClean="0">
                <a:latin typeface="Arial" pitchFamily="34" charset="0"/>
                <a:cs typeface="Arial" pitchFamily="34" charset="0"/>
              </a:rPr>
              <a:t>Dar folletos gratuitos</a:t>
            </a:r>
            <a:endParaRPr lang="en-US" sz="2000" dirty="0" smtClean="0">
              <a:latin typeface="Arial" pitchFamily="34" charset="0"/>
              <a:cs typeface="Arial" pitchFamily="34" charset="0"/>
            </a:endParaRPr>
          </a:p>
          <a:p>
            <a:pPr marL="514350" lvl="0" indent="-514350">
              <a:buFont typeface="+mj-lt"/>
              <a:buAutoNum type="romanLcPeriod"/>
            </a:pPr>
            <a:r>
              <a:rPr lang="es-ES" sz="2000" dirty="0" smtClean="0">
                <a:latin typeface="Arial" pitchFamily="34" charset="0"/>
                <a:cs typeface="Arial" pitchFamily="34" charset="0"/>
              </a:rPr>
              <a:t>Obtener inscripciones a la Voz de la Esperanza</a:t>
            </a:r>
            <a:endParaRPr lang="en-US" sz="2000" dirty="0" smtClean="0">
              <a:latin typeface="Arial" pitchFamily="34" charset="0"/>
              <a:cs typeface="Arial" pitchFamily="34" charset="0"/>
            </a:endParaRPr>
          </a:p>
          <a:p>
            <a:pPr marL="514350" lvl="0" indent="-514350">
              <a:buFont typeface="+mj-lt"/>
              <a:buAutoNum type="romanLcPeriod"/>
            </a:pPr>
            <a:r>
              <a:rPr lang="es-ES" sz="2000" dirty="0" smtClean="0">
                <a:latin typeface="Arial" pitchFamily="34" charset="0"/>
                <a:cs typeface="Arial" pitchFamily="34" charset="0"/>
              </a:rPr>
              <a:t>Invitar a la gente a asistir a los servicios de la iglesia</a:t>
            </a:r>
            <a:endParaRPr lang="en-US" sz="2000" dirty="0" smtClean="0">
              <a:latin typeface="Arial" pitchFamily="34" charset="0"/>
              <a:cs typeface="Arial" pitchFamily="34" charset="0"/>
            </a:endParaRPr>
          </a:p>
          <a:p>
            <a:pPr marL="514350" lvl="0" indent="-514350">
              <a:buFont typeface="+mj-lt"/>
              <a:buAutoNum type="romanLcPeriod"/>
            </a:pPr>
            <a:r>
              <a:rPr lang="es-ES" sz="2000" dirty="0" smtClean="0">
                <a:latin typeface="Arial" pitchFamily="34" charset="0"/>
                <a:cs typeface="Arial" pitchFamily="34" charset="0"/>
              </a:rPr>
              <a:t>Orar por las personas</a:t>
            </a:r>
            <a:endParaRPr lang="en-US" sz="2000" dirty="0" smtClean="0">
              <a:latin typeface="Arial" pitchFamily="34" charset="0"/>
              <a:cs typeface="Arial" pitchFamily="34" charset="0"/>
            </a:endParaRPr>
          </a:p>
          <a:p>
            <a:pPr marL="514350" lvl="0" indent="-514350">
              <a:buFont typeface="+mj-lt"/>
              <a:buAutoNum type="romanLcPeriod"/>
            </a:pPr>
            <a:r>
              <a:rPr lang="es-ES" sz="2000" dirty="0" smtClean="0">
                <a:latin typeface="Arial" pitchFamily="34" charset="0"/>
                <a:cs typeface="Arial" pitchFamily="34" charset="0"/>
              </a:rPr>
              <a:t>Desarrollar interés para recibir estudios bíblicos  </a:t>
            </a:r>
            <a:endParaRPr lang="en-US" sz="2000" dirty="0" smtClean="0">
              <a:latin typeface="Arial" pitchFamily="34" charset="0"/>
              <a:cs typeface="Arial" pitchFamily="34" charset="0"/>
            </a:endParaRPr>
          </a:p>
          <a:p>
            <a:pPr marL="514350" indent="-514350">
              <a:buNone/>
            </a:pPr>
            <a:endParaRPr lang="en-US" sz="2400" dirty="0" smtClean="0">
              <a:latin typeface="Arial" pitchFamily="34" charset="0"/>
              <a:cs typeface="Arial" pitchFamily="34" charset="0"/>
            </a:endParaRPr>
          </a:p>
          <a:p>
            <a:pPr>
              <a:buNone/>
            </a:pPr>
            <a:endParaRPr lang="en-US" sz="48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38</a:t>
            </a:fld>
            <a:endParaRPr lang="en-US"/>
          </a:p>
        </p:txBody>
      </p:sp>
      <p:sp>
        <p:nvSpPr>
          <p:cNvPr id="5" name="Title 1"/>
          <p:cNvSpPr>
            <a:spLocks noGrp="1"/>
          </p:cNvSpPr>
          <p:nvPr>
            <p:ph type="title"/>
          </p:nvPr>
        </p:nvSpPr>
        <p:spPr>
          <a:xfrm>
            <a:off x="457200" y="274638"/>
            <a:ext cx="84582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839200" cy="4525963"/>
          </a:xfrm>
        </p:spPr>
        <p:txBody>
          <a:bodyPr/>
          <a:lstStyle/>
          <a:p>
            <a:pPr lvl="0">
              <a:buNone/>
            </a:pPr>
            <a:r>
              <a:rPr lang="en-US" sz="2800" b="1" dirty="0" smtClean="0">
                <a:effectLst>
                  <a:outerShdw blurRad="38100" dist="38100" dir="2700000" algn="tl">
                    <a:srgbClr val="000000">
                      <a:alpha val="43137"/>
                    </a:srgbClr>
                  </a:outerShdw>
                </a:effectLst>
                <a:latin typeface="Arial" pitchFamily="34" charset="0"/>
                <a:cs typeface="Arial" pitchFamily="34" charset="0"/>
              </a:rPr>
              <a:t>5. </a:t>
            </a:r>
            <a:r>
              <a:rPr lang="es-ES" sz="2800" b="1" u="sng" dirty="0" smtClean="0">
                <a:effectLst>
                  <a:outerShdw blurRad="38100" dist="38100" dir="2700000" algn="tl">
                    <a:srgbClr val="000000">
                      <a:alpha val="43137"/>
                    </a:srgbClr>
                  </a:outerShdw>
                </a:effectLst>
              </a:rPr>
              <a:t>Colportores de Tiempo Completo (de carrera)</a:t>
            </a:r>
            <a:endParaRPr lang="en-US" sz="2800" b="1" dirty="0" smtClean="0">
              <a:effectLst>
                <a:outerShdw blurRad="38100" dist="38100" dir="2700000" algn="tl">
                  <a:srgbClr val="000000">
                    <a:alpha val="43137"/>
                  </a:srgbClr>
                </a:outerShdw>
              </a:effectLst>
            </a:endParaRPr>
          </a:p>
          <a:p>
            <a:pPr>
              <a:buNone/>
            </a:pPr>
            <a:endParaRPr lang="en-US" sz="2800" dirty="0" smtClean="0">
              <a:latin typeface="Arial" pitchFamily="34" charset="0"/>
              <a:cs typeface="Arial" pitchFamily="34" charset="0"/>
            </a:endParaRPr>
          </a:p>
          <a:p>
            <a:pPr algn="just"/>
            <a:r>
              <a:rPr lang="es-ES" sz="2800" dirty="0" smtClean="0">
                <a:latin typeface="Arial" pitchFamily="34" charset="0"/>
                <a:cs typeface="Arial" pitchFamily="34" charset="0"/>
              </a:rPr>
              <a:t>La iglesia abre sus brazos para dar la bienvenida a cualquier miembro que desee dedicar su vida, tiempo y talentos al colportaje de tiempo completo, Se anima a la junta de iglesia local a recomendar a la junta de Publicaciones de la asociación o misión, nombres de personas aptos para el colportaje.</a:t>
            </a:r>
            <a:endParaRPr lang="en-US" sz="2800" dirty="0" smtClean="0">
              <a:latin typeface="Arial" pitchFamily="34" charset="0"/>
              <a:cs typeface="Arial" pitchFamily="34" charset="0"/>
            </a:endParaRPr>
          </a:p>
          <a:p>
            <a:endParaRPr lang="en-US" sz="28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39</a:t>
            </a:fld>
            <a:endParaRPr lang="en-US"/>
          </a:p>
        </p:txBody>
      </p:sp>
      <p:sp>
        <p:nvSpPr>
          <p:cNvPr id="5" name="Title 1"/>
          <p:cNvSpPr>
            <a:spLocks noGrp="1"/>
          </p:cNvSpPr>
          <p:nvPr>
            <p:ph type="title"/>
          </p:nvPr>
        </p:nvSpPr>
        <p:spPr>
          <a:xfrm>
            <a:off x="304800" y="274638"/>
            <a:ext cx="85344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ChangeArrowheads="1" noChangeShapeType="1" noTextEdit="1"/>
          </p:cNvSpPr>
          <p:nvPr/>
        </p:nvSpPr>
        <p:spPr bwMode="auto">
          <a:xfrm>
            <a:off x="3429000" y="609600"/>
            <a:ext cx="4419600"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b="1" kern="10" dirty="0">
                <a:ln w="10541" cmpd="sng">
                  <a:solidFill>
                    <a:srgbClr val="0000FF"/>
                  </a:solidFill>
                  <a:prstDash val="solid"/>
                </a:ln>
                <a:gradFill flip="none" rotWithShape="1">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16200000" scaled="1"/>
                  <a:tileRect/>
                </a:gradFill>
                <a:latin typeface="Rockwell Extra Bold" pitchFamily="18" charset="0"/>
              </a:rPr>
              <a:t>            </a:t>
            </a:r>
          </a:p>
        </p:txBody>
      </p:sp>
      <p:sp>
        <p:nvSpPr>
          <p:cNvPr id="6" name="Oval 3"/>
          <p:cNvSpPr>
            <a:spLocks noChangeArrowheads="1"/>
          </p:cNvSpPr>
          <p:nvPr/>
        </p:nvSpPr>
        <p:spPr bwMode="auto">
          <a:xfrm>
            <a:off x="609600" y="2057400"/>
            <a:ext cx="3733800" cy="2209800"/>
          </a:xfrm>
          <a:prstGeom prst="ellipse">
            <a:avLst/>
          </a:prstGeom>
          <a:solidFill>
            <a:srgbClr val="0033CC"/>
          </a:solidFill>
          <a:ln w="9525">
            <a:solidFill>
              <a:schemeClr val="tx1"/>
            </a:solidFill>
            <a:round/>
            <a:headEnd/>
            <a:tailEnd/>
          </a:ln>
          <a:effectLst/>
        </p:spPr>
        <p:txBody>
          <a:bodyPr wrap="none" anchor="ct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latin typeface="Bodoni MT Black" pitchFamily="18" charset="0"/>
            </a:endParaRPr>
          </a:p>
        </p:txBody>
      </p:sp>
      <p:sp>
        <p:nvSpPr>
          <p:cNvPr id="49156" name="Text Box 6"/>
          <p:cNvSpPr txBox="1">
            <a:spLocks noChangeArrowheads="1"/>
          </p:cNvSpPr>
          <p:nvPr/>
        </p:nvSpPr>
        <p:spPr bwMode="auto">
          <a:xfrm>
            <a:off x="1143000" y="2667000"/>
            <a:ext cx="2590800" cy="769441"/>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ES" sz="4400" b="1" dirty="0" smtClean="0">
                <a:solidFill>
                  <a:prstClr val="white"/>
                </a:solidFill>
                <a:latin typeface="Gloucester MT Extra Condensed" pitchFamily="18" charset="0"/>
              </a:rPr>
              <a:t>EVANGELISMO</a:t>
            </a:r>
          </a:p>
        </p:txBody>
      </p:sp>
      <p:sp>
        <p:nvSpPr>
          <p:cNvPr id="8" name="Oval 4"/>
          <p:cNvSpPr>
            <a:spLocks noChangeArrowheads="1"/>
          </p:cNvSpPr>
          <p:nvPr/>
        </p:nvSpPr>
        <p:spPr bwMode="auto">
          <a:xfrm>
            <a:off x="5486400" y="1981200"/>
            <a:ext cx="3429000" cy="2133600"/>
          </a:xfrm>
          <a:prstGeom prst="ellipse">
            <a:avLst/>
          </a:prstGeom>
          <a:solidFill>
            <a:srgbClr val="00FF00"/>
          </a:solidFill>
          <a:ln w="9525">
            <a:solidFill>
              <a:schemeClr val="tx1"/>
            </a:solidFill>
            <a:round/>
            <a:headEnd/>
            <a:tailEnd/>
          </a:ln>
          <a:effectLst/>
        </p:spPr>
        <p:txBody>
          <a:bodyPr wrap="none" anchor="ct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latin typeface="Bodoni MT Black" pitchFamily="18" charset="0"/>
            </a:endParaRPr>
          </a:p>
        </p:txBody>
      </p:sp>
      <p:sp>
        <p:nvSpPr>
          <p:cNvPr id="49158" name="Text Box 5"/>
          <p:cNvSpPr txBox="1">
            <a:spLocks noChangeArrowheads="1"/>
          </p:cNvSpPr>
          <p:nvPr/>
        </p:nvSpPr>
        <p:spPr bwMode="auto">
          <a:xfrm>
            <a:off x="5943600" y="2514600"/>
            <a:ext cx="2590800" cy="1231106"/>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ES" sz="4400" b="1" dirty="0" smtClean="0">
                <a:solidFill>
                  <a:srgbClr val="D60093"/>
                </a:solidFill>
                <a:latin typeface="Gloucester MT Extra Condensed" pitchFamily="18" charset="0"/>
              </a:rPr>
              <a:t>NUTRICIÓN</a:t>
            </a:r>
          </a:p>
          <a:p>
            <a:pPr algn="ctr" eaLnBrk="0" fontAlgn="base" hangingPunct="0">
              <a:spcBef>
                <a:spcPct val="50000"/>
              </a:spcBef>
              <a:spcAft>
                <a:spcPct val="0"/>
              </a:spcAft>
            </a:pPr>
            <a:r>
              <a:rPr lang="es-ES" sz="2000" b="1" dirty="0" smtClean="0">
                <a:solidFill>
                  <a:srgbClr val="D60093"/>
                </a:solidFill>
                <a:latin typeface="Gloucester MT Extra Condensed" pitchFamily="18" charset="0"/>
              </a:rPr>
              <a:t>(ALIMENTAR)</a:t>
            </a:r>
          </a:p>
        </p:txBody>
      </p:sp>
      <p:sp>
        <p:nvSpPr>
          <p:cNvPr id="12" name="AutoShape 16"/>
          <p:cNvSpPr>
            <a:spLocks noChangeArrowheads="1"/>
          </p:cNvSpPr>
          <p:nvPr/>
        </p:nvSpPr>
        <p:spPr bwMode="auto">
          <a:xfrm>
            <a:off x="4343400" y="2971800"/>
            <a:ext cx="1143000" cy="485775"/>
          </a:xfrm>
          <a:prstGeom prst="leftRightArrow">
            <a:avLst>
              <a:gd name="adj1" fmla="val 50000"/>
              <a:gd name="adj2" fmla="val 47059"/>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defRPr/>
            </a:pPr>
            <a:endParaRPr lang="en-US"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odoni MT Black" pitchFamily="18" charset="0"/>
            </a:endParaRPr>
          </a:p>
        </p:txBody>
      </p:sp>
      <p:sp>
        <p:nvSpPr>
          <p:cNvPr id="2" name="TextBox 1"/>
          <p:cNvSpPr txBox="1"/>
          <p:nvPr/>
        </p:nvSpPr>
        <p:spPr>
          <a:xfrm>
            <a:off x="0" y="228600"/>
            <a:ext cx="9067800" cy="1754327"/>
          </a:xfrm>
          <a:prstGeom prst="rect">
            <a:avLst/>
          </a:prstGeom>
          <a:noFill/>
        </p:spPr>
        <p:txBody>
          <a:bodyPr wrap="square">
            <a:spAutoFit/>
          </a:bodyPr>
          <a:lstStyle/>
          <a:p>
            <a:pPr algn="ctr" fontAlgn="base">
              <a:spcBef>
                <a:spcPct val="0"/>
              </a:spcBef>
              <a:spcAft>
                <a:spcPct val="0"/>
              </a:spcAft>
              <a:defRPr/>
            </a:pPr>
            <a:r>
              <a:rPr lang="es-ES" sz="5400" b="1"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L</a:t>
            </a:r>
            <a:r>
              <a:rPr lang="es-ES" sz="5400" b="1"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A  MISIÓN DE LAS PUBLICACIONES</a:t>
            </a:r>
            <a:endParaRPr lang="es-ES" sz="5400" b="1"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endParaRPr>
          </a:p>
        </p:txBody>
      </p:sp>
      <p:sp>
        <p:nvSpPr>
          <p:cNvPr id="3" name="Rectangle 2"/>
          <p:cNvSpPr/>
          <p:nvPr/>
        </p:nvSpPr>
        <p:spPr>
          <a:xfrm>
            <a:off x="0" y="4614208"/>
            <a:ext cx="9144000" cy="1938992"/>
          </a:xfrm>
          <a:prstGeom prst="rect">
            <a:avLst/>
          </a:prstGeom>
          <a:solidFill>
            <a:srgbClr val="FF0000"/>
          </a:solidFill>
        </p:spPr>
        <p:txBody>
          <a:bodyPr wrap="square">
            <a:spAutoFit/>
          </a:bodyPr>
          <a:lstStyle/>
          <a:p>
            <a:pPr algn="ctr" eaLnBrk="0" fontAlgn="base" hangingPunct="0">
              <a:spcAft>
                <a:spcPct val="0"/>
              </a:spcAft>
            </a:pPr>
            <a:r>
              <a:rPr lang="es-ES" sz="4000" b="1" dirty="0" smtClean="0">
                <a:solidFill>
                  <a:prstClr val="white"/>
                </a:solidFill>
                <a:latin typeface="Gloucester MT Extra Condensed" pitchFamily="18" charset="0"/>
              </a:rPr>
              <a:t>La Misión de las Publicaciones es doble:</a:t>
            </a:r>
          </a:p>
          <a:p>
            <a:pPr algn="ctr" eaLnBrk="0" fontAlgn="base" hangingPunct="0">
              <a:spcAft>
                <a:spcPct val="0"/>
              </a:spcAft>
            </a:pPr>
            <a:r>
              <a:rPr lang="es-ES" sz="4000" b="1" dirty="0" smtClean="0">
                <a:solidFill>
                  <a:prstClr val="white"/>
                </a:solidFill>
                <a:latin typeface="Gloucester MT Extra Condensed" pitchFamily="18" charset="0"/>
              </a:rPr>
              <a:t>Usar los materiales para realizar </a:t>
            </a:r>
            <a:r>
              <a:rPr lang="es-ES" sz="4000" b="1" u="sng" dirty="0" smtClean="0">
                <a:solidFill>
                  <a:prstClr val="white"/>
                </a:solidFill>
                <a:latin typeface="Gloucester MT Extra Condensed" pitchFamily="18" charset="0"/>
              </a:rPr>
              <a:t>evangelismo </a:t>
            </a:r>
            <a:r>
              <a:rPr lang="es-ES" sz="4000" b="1" dirty="0" smtClean="0">
                <a:solidFill>
                  <a:prstClr val="white"/>
                </a:solidFill>
                <a:latin typeface="Gloucester MT Extra Condensed" pitchFamily="18" charset="0"/>
              </a:rPr>
              <a:t>y para </a:t>
            </a:r>
            <a:r>
              <a:rPr lang="es-ES" sz="4000" b="1" u="sng" dirty="0" smtClean="0">
                <a:solidFill>
                  <a:prstClr val="white"/>
                </a:solidFill>
                <a:latin typeface="Gloucester MT Extra Condensed" pitchFamily="18" charset="0"/>
              </a:rPr>
              <a:t>la nutrición </a:t>
            </a:r>
            <a:r>
              <a:rPr lang="es-ES" sz="4000" b="1" dirty="0" smtClean="0">
                <a:solidFill>
                  <a:prstClr val="white"/>
                </a:solidFill>
                <a:latin typeface="Gloucester MT Extra Condensed" pitchFamily="18" charset="0"/>
              </a:rPr>
              <a:t>personal de los miembros con el conocimiento</a:t>
            </a:r>
            <a:r>
              <a:rPr lang="es-ES" sz="4000" b="1" u="sng" dirty="0" smtClean="0">
                <a:solidFill>
                  <a:prstClr val="white"/>
                </a:solidFill>
                <a:latin typeface="Gloucester MT Extra Condensed" pitchFamily="18" charset="0"/>
              </a:rPr>
              <a:t> </a:t>
            </a:r>
            <a:endParaRPr lang="es-ES" sz="4000" b="1" u="sng" dirty="0">
              <a:solidFill>
                <a:prstClr val="white"/>
              </a:solidFill>
              <a:latin typeface="Gloucester MT Extra Condensed" pitchFamily="18" charset="0"/>
            </a:endParaRPr>
          </a:p>
        </p:txBody>
      </p:sp>
    </p:spTree>
    <p:extLst>
      <p:ext uri="{BB962C8B-B14F-4D97-AF65-F5344CB8AC3E}">
        <p14:creationId xmlns:p14="http://schemas.microsoft.com/office/powerpoint/2010/main" xmlns="" val="427832569"/>
      </p:ext>
    </p:extLst>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763000" cy="4449763"/>
          </a:xfrm>
        </p:spPr>
        <p:txBody>
          <a:bodyPr/>
          <a:lstStyle/>
          <a:p>
            <a:pPr algn="just">
              <a:buNone/>
            </a:pPr>
            <a:r>
              <a:rPr lang="es-ES" sz="2400" dirty="0" smtClean="0">
                <a:latin typeface="Arial" pitchFamily="34" charset="0"/>
                <a:cs typeface="Arial" pitchFamily="34" charset="0"/>
              </a:rPr>
              <a:t>Los colportores de tiempo completo son obreros de sostenimiento propio de la iglesia adventista, que obtienen ingreso por comisión, a través de la venta de libros y productos aprobados por la denominación. </a:t>
            </a:r>
            <a:endParaRPr lang="en-US" sz="2400" dirty="0" smtClean="0">
              <a:latin typeface="Arial" pitchFamily="34" charset="0"/>
              <a:cs typeface="Arial" pitchFamily="34" charset="0"/>
            </a:endParaRPr>
          </a:p>
          <a:p>
            <a:pPr algn="just"/>
            <a:endParaRPr lang="en-US" sz="2400" dirty="0" smtClean="0">
              <a:latin typeface="Arial" pitchFamily="34" charset="0"/>
              <a:cs typeface="Arial" pitchFamily="34" charset="0"/>
            </a:endParaRPr>
          </a:p>
          <a:p>
            <a:pPr algn="just">
              <a:buNone/>
            </a:pPr>
            <a:r>
              <a:rPr lang="en-US" sz="2400" dirty="0" smtClean="0">
                <a:latin typeface="Arial" pitchFamily="34" charset="0"/>
                <a:cs typeface="Arial" pitchFamily="34" charset="0"/>
              </a:rPr>
              <a:t> </a:t>
            </a:r>
            <a:r>
              <a:rPr lang="es-ES" sz="2400" dirty="0" smtClean="0">
                <a:latin typeface="Arial" pitchFamily="34" charset="0"/>
                <a:cs typeface="Arial" pitchFamily="34" charset="0"/>
              </a:rPr>
              <a:t>Reciben algunos beneficios por parte de la iglesia si cumplen con los requerimientos estipulados en los reglamentos de la denominación, tales como ayuda médica, subsidios de educación, beneficios de jubilación, etc. En algunas divisiones o países, los colportores reciben los mismos beneficios y prestaciones que los pastores.</a:t>
            </a:r>
            <a:endParaRPr lang="en-US" sz="2400" dirty="0" smtClean="0">
              <a:latin typeface="Arial" pitchFamily="34" charset="0"/>
              <a:cs typeface="Arial" pitchFamily="34" charset="0"/>
            </a:endParaRPr>
          </a:p>
          <a:p>
            <a:endParaRPr lang="en-US" sz="24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40</a:t>
            </a:fld>
            <a:endParaRPr lang="en-US"/>
          </a:p>
        </p:txBody>
      </p:sp>
      <p:sp>
        <p:nvSpPr>
          <p:cNvPr id="5" name="Title 1"/>
          <p:cNvSpPr>
            <a:spLocks noGrp="1"/>
          </p:cNvSpPr>
          <p:nvPr>
            <p:ph type="title"/>
          </p:nvPr>
        </p:nvSpPr>
        <p:spPr>
          <a:xfrm>
            <a:off x="381000" y="274638"/>
            <a:ext cx="84582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915400" cy="4525963"/>
          </a:xfrm>
        </p:spPr>
        <p:txBody>
          <a:bodyPr/>
          <a:lstStyle/>
          <a:p>
            <a:pPr>
              <a:buNone/>
            </a:pPr>
            <a:r>
              <a:rPr lang="en-US" sz="2800" b="1" dirty="0" smtClean="0">
                <a:effectLst>
                  <a:outerShdw blurRad="38100" dist="38100" dir="2700000" algn="tl">
                    <a:srgbClr val="000000">
                      <a:alpha val="43137"/>
                    </a:srgbClr>
                  </a:outerShdw>
                </a:effectLst>
                <a:latin typeface="Arial" pitchFamily="34" charset="0"/>
                <a:cs typeface="Arial" pitchFamily="34" charset="0"/>
              </a:rPr>
              <a:t>6. </a:t>
            </a:r>
            <a:r>
              <a:rPr lang="es-ES" sz="2800" b="1" u="sng" dirty="0" smtClean="0">
                <a:effectLst>
                  <a:outerShdw blurRad="38100" dist="38100" dir="2700000" algn="tl">
                    <a:srgbClr val="000000">
                      <a:alpha val="43137"/>
                    </a:srgbClr>
                  </a:outerShdw>
                </a:effectLst>
                <a:latin typeface="Arial" pitchFamily="34" charset="0"/>
                <a:cs typeface="Arial" pitchFamily="34" charset="0"/>
              </a:rPr>
              <a:t>Llamado de Dios a colportores</a:t>
            </a:r>
            <a:endParaRPr lang="en-US" sz="2800" b="1" dirty="0" smtClean="0">
              <a:effectLst>
                <a:outerShdw blurRad="38100" dist="38100" dir="2700000" algn="tl">
                  <a:srgbClr val="000000">
                    <a:alpha val="43137"/>
                  </a:srgbClr>
                </a:outerShdw>
              </a:effectLst>
              <a:latin typeface="Arial" pitchFamily="34" charset="0"/>
              <a:cs typeface="Arial" pitchFamily="34" charset="0"/>
            </a:endParaRPr>
          </a:p>
          <a:p>
            <a:pPr>
              <a:buFontTx/>
              <a:buChar char="-"/>
            </a:pPr>
            <a:r>
              <a:rPr lang="es-ES" sz="2600" dirty="0" smtClean="0">
                <a:latin typeface="Arial" pitchFamily="34" charset="0"/>
                <a:cs typeface="Arial" pitchFamily="34" charset="0"/>
              </a:rPr>
              <a:t>En 1900, Elena G. White testificó acerca de que según la luz que le había sido dada, Dios estaba llamando a más obreros. Dijo que “debiera haber cien colportores donde hay uno”</a:t>
            </a:r>
            <a:r>
              <a:rPr lang="es-ES" sz="2800" dirty="0" smtClean="0">
                <a:latin typeface="Arial" pitchFamily="34" charset="0"/>
                <a:cs typeface="Arial" pitchFamily="34" charset="0"/>
              </a:rPr>
              <a:t> </a:t>
            </a:r>
            <a:r>
              <a:rPr lang="es-ES" sz="1600" dirty="0" smtClean="0">
                <a:latin typeface="Arial" pitchFamily="34" charset="0"/>
                <a:cs typeface="Arial" pitchFamily="34" charset="0"/>
              </a:rPr>
              <a:t>(Ver </a:t>
            </a:r>
            <a:r>
              <a:rPr lang="es-ES" sz="1600" i="1" dirty="0" smtClean="0">
                <a:latin typeface="Arial" pitchFamily="34" charset="0"/>
                <a:cs typeface="Arial" pitchFamily="34" charset="0"/>
              </a:rPr>
              <a:t>Testimonios </a:t>
            </a:r>
            <a:r>
              <a:rPr lang="es-ES" sz="1600" dirty="0" smtClean="0">
                <a:latin typeface="Arial" pitchFamily="34" charset="0"/>
                <a:cs typeface="Arial" pitchFamily="34" charset="0"/>
              </a:rPr>
              <a:t>6</a:t>
            </a:r>
            <a:r>
              <a:rPr lang="es-ES" sz="1600" i="1" dirty="0" smtClean="0">
                <a:latin typeface="Arial" pitchFamily="34" charset="0"/>
                <a:cs typeface="Arial" pitchFamily="34" charset="0"/>
              </a:rPr>
              <a:t>, </a:t>
            </a:r>
            <a:r>
              <a:rPr lang="es-ES" sz="1600" dirty="0" smtClean="0">
                <a:latin typeface="Arial" pitchFamily="34" charset="0"/>
                <a:cs typeface="Arial" pitchFamily="34" charset="0"/>
              </a:rPr>
              <a:t>p. 317)</a:t>
            </a:r>
          </a:p>
          <a:p>
            <a:pPr marL="342900" lvl="1" indent="-342900" algn="just">
              <a:buFontTx/>
              <a:buChar char="-"/>
            </a:pPr>
            <a:r>
              <a:rPr lang="en-US" sz="2400" dirty="0">
                <a:latin typeface="Arial" pitchFamily="34" charset="0"/>
                <a:cs typeface="Arial" pitchFamily="34" charset="0"/>
              </a:rPr>
              <a:t>a. </a:t>
            </a:r>
            <a:r>
              <a:rPr lang="es-ES" sz="2400" dirty="0">
                <a:latin typeface="Arial" pitchFamily="34" charset="0"/>
                <a:cs typeface="Arial" pitchFamily="34" charset="0"/>
              </a:rPr>
              <a:t>Un llamado a </a:t>
            </a:r>
            <a:r>
              <a:rPr lang="es-ES" sz="2400" dirty="0" err="1">
                <a:latin typeface="Arial" pitchFamily="34" charset="0"/>
                <a:cs typeface="Arial" pitchFamily="34" charset="0"/>
              </a:rPr>
              <a:t>colportores</a:t>
            </a:r>
            <a:r>
              <a:rPr lang="es-ES" sz="2400" dirty="0">
                <a:latin typeface="Arial" pitchFamily="34" charset="0"/>
                <a:cs typeface="Arial" pitchFamily="34" charset="0"/>
              </a:rPr>
              <a:t> en cada iglesia “</a:t>
            </a:r>
            <a:r>
              <a:rPr lang="es-ES" sz="2400" i="1" dirty="0">
                <a:latin typeface="Arial" pitchFamily="34" charset="0"/>
                <a:cs typeface="Arial" pitchFamily="34" charset="0"/>
              </a:rPr>
              <a:t>Dios llama a obreros de todas las iglesias para que entren en su servicio como </a:t>
            </a:r>
            <a:r>
              <a:rPr lang="es-ES" sz="2400" i="1" dirty="0" err="1">
                <a:latin typeface="Arial" pitchFamily="34" charset="0"/>
                <a:cs typeface="Arial" pitchFamily="34" charset="0"/>
              </a:rPr>
              <a:t>colportores</a:t>
            </a:r>
            <a:r>
              <a:rPr lang="es-ES" sz="2400" i="1" dirty="0">
                <a:latin typeface="Arial" pitchFamily="34" charset="0"/>
                <a:cs typeface="Arial" pitchFamily="34" charset="0"/>
              </a:rPr>
              <a:t> evangélicos. Dios ama a su iglesia. Si los miembros hacen su voluntad, si luchan por impartir la luz a los que están en tinieblas, él bendecirá grandemente sus esfuerzos” </a:t>
            </a:r>
            <a:r>
              <a:rPr lang="es-ES" sz="2400" dirty="0">
                <a:latin typeface="Arial" pitchFamily="34" charset="0"/>
                <a:cs typeface="Arial" pitchFamily="34" charset="0"/>
              </a:rPr>
              <a:t>(</a:t>
            </a:r>
            <a:r>
              <a:rPr lang="es-ES" sz="2400" i="1" dirty="0">
                <a:latin typeface="Arial" pitchFamily="34" charset="0"/>
                <a:cs typeface="Arial" pitchFamily="34" charset="0"/>
              </a:rPr>
              <a:t>El </a:t>
            </a:r>
            <a:r>
              <a:rPr lang="es-ES" sz="2400" i="1" dirty="0" err="1">
                <a:latin typeface="Arial" pitchFamily="34" charset="0"/>
                <a:cs typeface="Arial" pitchFamily="34" charset="0"/>
              </a:rPr>
              <a:t>colportor</a:t>
            </a:r>
            <a:r>
              <a:rPr lang="es-ES" sz="2400" i="1" dirty="0">
                <a:latin typeface="Arial" pitchFamily="34" charset="0"/>
                <a:cs typeface="Arial" pitchFamily="34" charset="0"/>
              </a:rPr>
              <a:t> evangélico, </a:t>
            </a:r>
            <a:r>
              <a:rPr lang="es-ES" sz="2400" dirty="0">
                <a:latin typeface="Arial" pitchFamily="34" charset="0"/>
                <a:cs typeface="Arial" pitchFamily="34" charset="0"/>
              </a:rPr>
              <a:t>p. 21)</a:t>
            </a:r>
            <a:r>
              <a:rPr lang="es-ES" sz="2400" i="1" dirty="0">
                <a:latin typeface="Arial" pitchFamily="34" charset="0"/>
                <a:cs typeface="Arial" pitchFamily="34" charset="0"/>
              </a:rPr>
              <a:t>.</a:t>
            </a:r>
            <a:endParaRPr lang="en-US" sz="2400" dirty="0">
              <a:latin typeface="Arial" pitchFamily="34" charset="0"/>
              <a:cs typeface="Arial" pitchFamily="34" charset="0"/>
            </a:endParaRPr>
          </a:p>
          <a:p>
            <a:pPr algn="just">
              <a:buFontTx/>
              <a:buChar char="-"/>
            </a:pPr>
            <a:endParaRPr lang="en-US" sz="16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41</a:t>
            </a:fld>
            <a:endParaRPr lang="en-US"/>
          </a:p>
        </p:txBody>
      </p:sp>
      <p:sp>
        <p:nvSpPr>
          <p:cNvPr id="5" name="Title 1"/>
          <p:cNvSpPr>
            <a:spLocks noGrp="1"/>
          </p:cNvSpPr>
          <p:nvPr>
            <p:ph type="title"/>
          </p:nvPr>
        </p:nvSpPr>
        <p:spPr>
          <a:xfrm>
            <a:off x="381000" y="274638"/>
            <a:ext cx="84582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4876799"/>
          </a:xfrm>
        </p:spPr>
        <p:txBody>
          <a:bodyPr/>
          <a:lstStyle/>
          <a:p>
            <a:pPr lvl="1" algn="just"/>
            <a:r>
              <a:rPr lang="en-US" sz="2400" dirty="0" smtClean="0">
                <a:latin typeface="Arial" pitchFamily="34" charset="0"/>
                <a:cs typeface="Arial" pitchFamily="34" charset="0"/>
              </a:rPr>
              <a:t>b. </a:t>
            </a:r>
            <a:r>
              <a:rPr lang="es-ES" sz="2400" dirty="0" smtClean="0">
                <a:latin typeface="Arial" pitchFamily="34" charset="0"/>
                <a:cs typeface="Arial" pitchFamily="34" charset="0"/>
              </a:rPr>
              <a:t>Llamado a hombres y mujeres – “</a:t>
            </a:r>
            <a:r>
              <a:rPr lang="es-ES" sz="2400" i="1" dirty="0" smtClean="0">
                <a:latin typeface="Arial" pitchFamily="34" charset="0"/>
                <a:cs typeface="Arial" pitchFamily="34" charset="0"/>
              </a:rPr>
              <a:t>Cristo llama a muchos misioneros, tanto hombres como mujeres, para que se consagren a Dios, y estén dispuestos a gastar y ser gastados en su servicio”</a:t>
            </a:r>
            <a:r>
              <a:rPr lang="es-ES" sz="2400" dirty="0" smtClean="0">
                <a:latin typeface="Arial" pitchFamily="34" charset="0"/>
                <a:cs typeface="Arial" pitchFamily="34" charset="0"/>
              </a:rPr>
              <a:t>  (</a:t>
            </a:r>
            <a:r>
              <a:rPr lang="es-ES" sz="2400" i="1" dirty="0" smtClean="0">
                <a:latin typeface="Arial" pitchFamily="34" charset="0"/>
                <a:cs typeface="Arial" pitchFamily="34" charset="0"/>
              </a:rPr>
              <a:t>El colportor evangélico, </a:t>
            </a:r>
            <a:r>
              <a:rPr lang="es-ES" sz="2400" dirty="0" smtClean="0">
                <a:latin typeface="Arial" pitchFamily="34" charset="0"/>
                <a:cs typeface="Arial" pitchFamily="34" charset="0"/>
              </a:rPr>
              <a:t>p. 19)</a:t>
            </a:r>
            <a:r>
              <a:rPr lang="es-ES" sz="2400" i="1" dirty="0" smtClean="0">
                <a:latin typeface="Arial" pitchFamily="34" charset="0"/>
                <a:cs typeface="Arial" pitchFamily="34" charset="0"/>
              </a:rPr>
              <a:t>.</a:t>
            </a:r>
            <a:endParaRPr lang="en-US" sz="2400" dirty="0" smtClean="0">
              <a:latin typeface="Arial" pitchFamily="34" charset="0"/>
              <a:cs typeface="Arial" pitchFamily="34" charset="0"/>
            </a:endParaRPr>
          </a:p>
          <a:p>
            <a:pPr lvl="0" algn="just">
              <a:buNone/>
            </a:pPr>
            <a:r>
              <a:rPr lang="en-US" sz="2400" dirty="0" smtClean="0">
                <a:latin typeface="Arial" pitchFamily="34" charset="0"/>
                <a:cs typeface="Arial" pitchFamily="34" charset="0"/>
              </a:rPr>
              <a:t>	  -  c. </a:t>
            </a:r>
            <a:r>
              <a:rPr lang="es-ES" sz="2400" dirty="0" smtClean="0">
                <a:latin typeface="Arial" pitchFamily="34" charset="0"/>
                <a:cs typeface="Arial" pitchFamily="34" charset="0"/>
              </a:rPr>
              <a:t>Llamado a los jóvenes – </a:t>
            </a:r>
            <a:r>
              <a:rPr lang="es-ES" sz="2400" i="1" dirty="0" smtClean="0">
                <a:latin typeface="Arial" pitchFamily="34" charset="0"/>
                <a:cs typeface="Arial" pitchFamily="34" charset="0"/>
              </a:rPr>
              <a:t>“El Señor llama a los jóvenes a trabajar como colportores y evangelistas, a realizar obra de casa en casa en lugares que aún no han escuchado la verdad”</a:t>
            </a:r>
            <a:r>
              <a:rPr lang="es-ES" sz="2400" dirty="0" smtClean="0">
                <a:latin typeface="Arial" pitchFamily="34" charset="0"/>
                <a:cs typeface="Arial" pitchFamily="34" charset="0"/>
              </a:rPr>
              <a:t> (</a:t>
            </a:r>
            <a:r>
              <a:rPr lang="es-ES" sz="2400" i="1" dirty="0" smtClean="0">
                <a:latin typeface="Arial" pitchFamily="34" charset="0"/>
                <a:cs typeface="Arial" pitchFamily="34" charset="0"/>
              </a:rPr>
              <a:t>El colportor evangélico, </a:t>
            </a:r>
            <a:r>
              <a:rPr lang="es-ES" sz="2400" dirty="0" smtClean="0">
                <a:latin typeface="Arial" pitchFamily="34" charset="0"/>
                <a:cs typeface="Arial" pitchFamily="34" charset="0"/>
              </a:rPr>
              <a:t>p. 19)</a:t>
            </a:r>
            <a:r>
              <a:rPr lang="es-ES" sz="2400" i="1" dirty="0" smtClean="0">
                <a:latin typeface="Arial" pitchFamily="34" charset="0"/>
                <a:cs typeface="Arial" pitchFamily="34" charset="0"/>
              </a:rPr>
              <a:t>.</a:t>
            </a:r>
            <a:endParaRPr lang="en-US" sz="2400" dirty="0" smtClean="0">
              <a:latin typeface="Arial" pitchFamily="34" charset="0"/>
              <a:cs typeface="Arial" pitchFamily="34" charset="0"/>
            </a:endParaRPr>
          </a:p>
          <a:p>
            <a:pPr lvl="1"/>
            <a:endParaRPr lang="en-US" sz="2400" dirty="0" smtClean="0">
              <a:latin typeface="Arial" pitchFamily="34" charset="0"/>
              <a:cs typeface="Arial" pitchFamily="34" charset="0"/>
            </a:endParaRPr>
          </a:p>
          <a:p>
            <a:pPr>
              <a:buNone/>
            </a:pPr>
            <a:endParaRPr lang="en-US" sz="48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42</a:t>
            </a:fld>
            <a:endParaRPr lang="en-US"/>
          </a:p>
        </p:txBody>
      </p:sp>
      <p:sp>
        <p:nvSpPr>
          <p:cNvPr id="5" name="Title 1"/>
          <p:cNvSpPr>
            <a:spLocks noGrp="1"/>
          </p:cNvSpPr>
          <p:nvPr>
            <p:ph type="title"/>
          </p:nvPr>
        </p:nvSpPr>
        <p:spPr>
          <a:xfrm>
            <a:off x="457200" y="274638"/>
            <a:ext cx="84582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15400" cy="4525963"/>
          </a:xfrm>
        </p:spPr>
        <p:txBody>
          <a:bodyPr/>
          <a:lstStyle/>
          <a:p>
            <a:pPr marL="342900" lvl="1" indent="-342900" algn="just">
              <a:buNone/>
            </a:pPr>
            <a:r>
              <a:rPr lang="en-US" sz="2400" dirty="0" smtClean="0">
                <a:latin typeface="Arial" pitchFamily="34" charset="0"/>
                <a:cs typeface="Arial" pitchFamily="34" charset="0"/>
              </a:rPr>
              <a:t>d.</a:t>
            </a:r>
            <a:r>
              <a:rPr lang="es-ES" sz="2400" dirty="0" smtClean="0"/>
              <a:t> </a:t>
            </a:r>
            <a:r>
              <a:rPr lang="es-ES" sz="2400" dirty="0" smtClean="0">
                <a:latin typeface="Arial" pitchFamily="34" charset="0"/>
                <a:cs typeface="Arial" pitchFamily="34" charset="0"/>
              </a:rPr>
              <a:t>¿Quién puede ser colportor? – “</a:t>
            </a:r>
            <a:r>
              <a:rPr lang="es-ES" sz="2400" i="1" dirty="0" smtClean="0">
                <a:latin typeface="Arial" pitchFamily="34" charset="0"/>
                <a:cs typeface="Arial" pitchFamily="34" charset="0"/>
              </a:rPr>
              <a:t>Tanto jóvenes como mayores serán llamados del campo, del viñedo y del taller, y enviados por el Maestro para dar el mensaje. Muchos de ellos habrán tenido pocas oportunidades de educarse, pero Cristo ve en ellos cualidades que los capacitarán para cumplir su propósito. Si hacen la obra con todo el corazón y siguen aprendiendo, Cristo los capacitará con el fin de que puedan trabajar por él</a:t>
            </a:r>
            <a:r>
              <a:rPr lang="es-ES" sz="2400" dirty="0" smtClean="0">
                <a:latin typeface="Arial" pitchFamily="34" charset="0"/>
                <a:cs typeface="Arial" pitchFamily="34" charset="0"/>
              </a:rPr>
              <a:t>”  (</a:t>
            </a:r>
            <a:r>
              <a:rPr lang="es-ES" sz="2400" i="1" dirty="0" smtClean="0">
                <a:latin typeface="Arial" pitchFamily="34" charset="0"/>
                <a:cs typeface="Arial" pitchFamily="34" charset="0"/>
              </a:rPr>
              <a:t>La educación</a:t>
            </a:r>
            <a:r>
              <a:rPr lang="es-ES" sz="2400" dirty="0" smtClean="0">
                <a:latin typeface="Arial" pitchFamily="34" charset="0"/>
                <a:cs typeface="Arial" pitchFamily="34" charset="0"/>
              </a:rPr>
              <a:t>, 269, 270). </a:t>
            </a:r>
            <a:endParaRPr lang="en-US" sz="2400" dirty="0" smtClean="0">
              <a:latin typeface="Arial" pitchFamily="34" charset="0"/>
              <a:cs typeface="Arial" pitchFamily="34" charset="0"/>
            </a:endParaRPr>
          </a:p>
          <a:p>
            <a:pPr marL="342900" lvl="1" indent="-342900" algn="just">
              <a:buNone/>
            </a:pPr>
            <a:r>
              <a:rPr lang="en-US" sz="2400" dirty="0" smtClean="0">
                <a:latin typeface="Arial" pitchFamily="34" charset="0"/>
                <a:cs typeface="Arial" pitchFamily="34" charset="0"/>
              </a:rPr>
              <a:t> </a:t>
            </a:r>
            <a:endParaRPr lang="en-US" sz="4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43</a:t>
            </a:fld>
            <a:endParaRPr lang="en-US"/>
          </a:p>
        </p:txBody>
      </p:sp>
      <p:sp>
        <p:nvSpPr>
          <p:cNvPr id="5" name="Title 1"/>
          <p:cNvSpPr>
            <a:spLocks noGrp="1"/>
          </p:cNvSpPr>
          <p:nvPr>
            <p:ph type="title"/>
          </p:nvPr>
        </p:nvSpPr>
        <p:spPr>
          <a:xfrm>
            <a:off x="457200" y="274638"/>
            <a:ext cx="8458200" cy="1143000"/>
          </a:xfrm>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G. PARTICIPACI</a:t>
            </a:r>
            <a:r>
              <a:rPr lang="es-ES" sz="2800" b="1" dirty="0" smtClean="0">
                <a:solidFill>
                  <a:srgbClr val="C00000"/>
                </a:solidFill>
                <a:latin typeface="Arial" pitchFamily="34" charset="0"/>
                <a:cs typeface="Arial" pitchFamily="34" charset="0"/>
              </a:rPr>
              <a:t>ÓN </a:t>
            </a:r>
            <a:r>
              <a:rPr lang="en-US" sz="2800" b="1" dirty="0" smtClean="0">
                <a:solidFill>
                  <a:srgbClr val="C00000"/>
                </a:solidFill>
                <a:latin typeface="Arial" pitchFamily="34" charset="0"/>
                <a:cs typeface="Arial" pitchFamily="34" charset="0"/>
              </a:rPr>
              <a:t>EN LA OBRA DEL COLPORTAJE VENDIENDO MATERIAL IMPRESO</a:t>
            </a:r>
            <a:endParaRPr lang="en-US" sz="2800" b="1" dirty="0">
              <a:solidFill>
                <a:srgbClr val="C00000"/>
              </a:solidFill>
              <a:latin typeface="Arial" pitchFamily="34" charset="0"/>
              <a:cs typeface="Arial" pitchFamily="34" charset="0"/>
            </a:endParaRPr>
          </a:p>
        </p:txBody>
      </p:sp>
    </p:spTree>
  </p:cSld>
  <p:clrMapOvr>
    <a:masterClrMapping/>
  </p:clrMapOvr>
  <p:transition spd="med">
    <p:split orient="vert"/>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6" descr="Copy of Church"/>
          <p:cNvPicPr>
            <a:picLocks noChangeAspect="1" noChangeArrowheads="1"/>
          </p:cNvPicPr>
          <p:nvPr/>
        </p:nvPicPr>
        <p:blipFill>
          <a:blip r:embed="rId2" cstate="print">
            <a:extLst/>
          </a:blip>
          <a:srcRect/>
          <a:stretch>
            <a:fillRect/>
          </a:stretch>
        </p:blipFill>
        <p:spPr bwMode="auto">
          <a:xfrm>
            <a:off x="4572000" y="0"/>
            <a:ext cx="4648200" cy="6907930"/>
          </a:xfrm>
          <a:prstGeom prst="rect">
            <a:avLst/>
          </a:prstGeom>
          <a:ln>
            <a:noFill/>
          </a:ln>
          <a:effectLst>
            <a:softEdge rad="112500"/>
          </a:effectLst>
          <a:extLst/>
        </p:spPr>
      </p:pic>
      <p:sp>
        <p:nvSpPr>
          <p:cNvPr id="68611" name="WordArt 7"/>
          <p:cNvSpPr>
            <a:spLocks noChangeArrowheads="1" noChangeShapeType="1" noTextEdit="1"/>
          </p:cNvSpPr>
          <p:nvPr/>
        </p:nvSpPr>
        <p:spPr bwMode="auto">
          <a:xfrm>
            <a:off x="304799" y="685800"/>
            <a:ext cx="4038601" cy="1371600"/>
          </a:xfrm>
          <a:prstGeom prst="rect">
            <a:avLst/>
          </a:prstGeom>
        </p:spPr>
        <p:txBody>
          <a:bodyPr wrap="none" fromWordArt="1"/>
          <a:lstStyle/>
          <a:p>
            <a:pPr algn="ctr" fontAlgn="base">
              <a:spcBef>
                <a:spcPct val="0"/>
              </a:spcBef>
              <a:spcAft>
                <a:spcPct val="0"/>
              </a:spcAft>
              <a:defRPr/>
            </a:pPr>
            <a:r>
              <a:rPr lang="en-US" sz="4800" b="1" kern="10"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Condensed" pitchFamily="18" charset="0"/>
              </a:rPr>
              <a:t>cada iglesia</a:t>
            </a:r>
            <a:endParaRPr lang="en-US" sz="4800" b="1" kern="1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Condensed" pitchFamily="18" charset="0"/>
            </a:endParaRPr>
          </a:p>
          <a:p>
            <a:pPr algn="ctr" fontAlgn="base">
              <a:spcBef>
                <a:spcPct val="0"/>
              </a:spcBef>
              <a:spcAft>
                <a:spcPct val="0"/>
              </a:spcAft>
              <a:defRPr/>
            </a:pPr>
            <a:r>
              <a:rPr lang="en-US" sz="4800" b="1" kern="10"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Condensed" pitchFamily="18" charset="0"/>
              </a:rPr>
              <a:t>adventista </a:t>
            </a:r>
            <a:r>
              <a:rPr lang="en-US" sz="4800" b="1" kern="1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Condensed" pitchFamily="18" charset="0"/>
              </a:rPr>
              <a:t>...</a:t>
            </a:r>
          </a:p>
        </p:txBody>
      </p:sp>
      <p:sp>
        <p:nvSpPr>
          <p:cNvPr id="73732" name="TextBox 1"/>
          <p:cNvSpPr txBox="1">
            <a:spLocks noChangeArrowheads="1"/>
          </p:cNvSpPr>
          <p:nvPr/>
        </p:nvSpPr>
        <p:spPr bwMode="auto">
          <a:xfrm>
            <a:off x="152400" y="2438400"/>
            <a:ext cx="4038600" cy="280076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4400" b="1" i="1" dirty="0" smtClean="0">
                <a:solidFill>
                  <a:srgbClr val="0000FF"/>
                </a:solidFill>
                <a:latin typeface="Rockwell Condensed" pitchFamily="18" charset="0"/>
              </a:rPr>
              <a:t>Un Centro de Evangelismo    a </a:t>
            </a:r>
            <a:r>
              <a:rPr lang="en-US" sz="4400" b="1" i="1" dirty="0" err="1" smtClean="0">
                <a:solidFill>
                  <a:srgbClr val="0000FF"/>
                </a:solidFill>
                <a:latin typeface="Rockwell Condensed" pitchFamily="18" charset="0"/>
              </a:rPr>
              <a:t>través</a:t>
            </a:r>
            <a:r>
              <a:rPr lang="en-US" sz="4400" b="1" i="1" dirty="0" smtClean="0">
                <a:solidFill>
                  <a:srgbClr val="0000FF"/>
                </a:solidFill>
                <a:latin typeface="Rockwell Condensed" pitchFamily="18" charset="0"/>
              </a:rPr>
              <a:t> de </a:t>
            </a:r>
            <a:r>
              <a:rPr lang="en-US" sz="4400" b="1" i="1" dirty="0" err="1" smtClean="0">
                <a:solidFill>
                  <a:srgbClr val="0000FF"/>
                </a:solidFill>
                <a:latin typeface="Rockwell Condensed" pitchFamily="18" charset="0"/>
              </a:rPr>
              <a:t>las</a:t>
            </a:r>
            <a:r>
              <a:rPr lang="en-US" sz="4400" b="1" i="1" dirty="0" smtClean="0">
                <a:solidFill>
                  <a:srgbClr val="0000FF"/>
                </a:solidFill>
                <a:latin typeface="Rockwell Condensed" pitchFamily="18" charset="0"/>
              </a:rPr>
              <a:t>  Publicaciones</a:t>
            </a:r>
          </a:p>
        </p:txBody>
      </p:sp>
      <p:sp>
        <p:nvSpPr>
          <p:cNvPr id="5" name="Slide Number Placeholder 4"/>
          <p:cNvSpPr>
            <a:spLocks noGrp="1"/>
          </p:cNvSpPr>
          <p:nvPr>
            <p:ph type="sldNum" sz="quarter" idx="12"/>
          </p:nvPr>
        </p:nvSpPr>
        <p:spPr/>
        <p:txBody>
          <a:bodyPr/>
          <a:lstStyle/>
          <a:p>
            <a:pPr>
              <a:defRPr/>
            </a:pPr>
            <a:fld id="{89CB18AB-AC3F-4ACB-BEF5-A55C87D12199}" type="slidenum">
              <a:rPr lang="en-US" smtClean="0"/>
              <a:pPr>
                <a:defRPr/>
              </a:pPr>
              <a:t>44</a:t>
            </a:fld>
            <a:endParaRPr lang="en-US"/>
          </a:p>
        </p:txBody>
      </p:sp>
    </p:spTree>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Dc1\user\FloresLi\My Documents\PUBLISHING MINISTRY\PORTADApubicaciones.jpg"/>
          <p:cNvPicPr/>
          <p:nvPr/>
        </p:nvPicPr>
        <p:blipFill>
          <a:blip r:embed="rId2" cstate="print"/>
          <a:srcRect/>
          <a:stretch>
            <a:fillRect/>
          </a:stretch>
        </p:blipFill>
        <p:spPr bwMode="auto">
          <a:xfrm>
            <a:off x="914400" y="0"/>
            <a:ext cx="7315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ChangeArrowheads="1" noChangeShapeType="1" noTextEdit="1"/>
          </p:cNvSpPr>
          <p:nvPr/>
        </p:nvSpPr>
        <p:spPr bwMode="auto">
          <a:xfrm>
            <a:off x="3429000" y="609600"/>
            <a:ext cx="4419600"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b="1" kern="10" dirty="0">
                <a:ln w="10541" cmpd="sng">
                  <a:solidFill>
                    <a:srgbClr val="0000FF"/>
                  </a:solidFill>
                  <a:prstDash val="solid"/>
                </a:ln>
                <a:gradFill flip="none" rotWithShape="1">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16200000" scaled="1"/>
                  <a:tileRect/>
                </a:gradFill>
                <a:latin typeface="Rockwell Extra Bold" pitchFamily="18" charset="0"/>
              </a:rPr>
              <a:t>            </a:t>
            </a:r>
          </a:p>
        </p:txBody>
      </p:sp>
      <p:sp>
        <p:nvSpPr>
          <p:cNvPr id="6" name="Oval 3"/>
          <p:cNvSpPr>
            <a:spLocks noChangeArrowheads="1"/>
          </p:cNvSpPr>
          <p:nvPr/>
        </p:nvSpPr>
        <p:spPr bwMode="auto">
          <a:xfrm>
            <a:off x="609600" y="2057400"/>
            <a:ext cx="3733800" cy="2209800"/>
          </a:xfrm>
          <a:prstGeom prst="ellipse">
            <a:avLst/>
          </a:prstGeom>
          <a:solidFill>
            <a:srgbClr val="0033CC"/>
          </a:solidFill>
          <a:ln w="9525">
            <a:solidFill>
              <a:schemeClr val="tx1"/>
            </a:solidFill>
            <a:round/>
            <a:headEnd/>
            <a:tailEnd/>
          </a:ln>
          <a:effectLst/>
        </p:spPr>
        <p:txBody>
          <a:bodyPr wrap="none" anchor="ct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latin typeface="Bodoni MT Black" pitchFamily="18" charset="0"/>
            </a:endParaRPr>
          </a:p>
        </p:txBody>
      </p:sp>
      <p:sp>
        <p:nvSpPr>
          <p:cNvPr id="49156" name="Text Box 6"/>
          <p:cNvSpPr txBox="1">
            <a:spLocks noChangeArrowheads="1"/>
          </p:cNvSpPr>
          <p:nvPr/>
        </p:nvSpPr>
        <p:spPr bwMode="auto">
          <a:xfrm>
            <a:off x="1143000" y="2667000"/>
            <a:ext cx="2590800" cy="769441"/>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ES" sz="4400" b="1" dirty="0" smtClean="0">
                <a:solidFill>
                  <a:prstClr val="white"/>
                </a:solidFill>
                <a:latin typeface="Gloucester MT Extra Condensed" pitchFamily="18" charset="0"/>
              </a:rPr>
              <a:t>EVANGELISMO</a:t>
            </a:r>
          </a:p>
        </p:txBody>
      </p:sp>
      <p:sp>
        <p:nvSpPr>
          <p:cNvPr id="8" name="Oval 4"/>
          <p:cNvSpPr>
            <a:spLocks noChangeArrowheads="1"/>
          </p:cNvSpPr>
          <p:nvPr/>
        </p:nvSpPr>
        <p:spPr bwMode="auto">
          <a:xfrm>
            <a:off x="5486400" y="1981200"/>
            <a:ext cx="3429000" cy="2133600"/>
          </a:xfrm>
          <a:prstGeom prst="ellipse">
            <a:avLst/>
          </a:prstGeom>
          <a:solidFill>
            <a:srgbClr val="00FF00"/>
          </a:solidFill>
          <a:ln w="9525">
            <a:solidFill>
              <a:schemeClr val="tx1"/>
            </a:solidFill>
            <a:round/>
            <a:headEnd/>
            <a:tailEnd/>
          </a:ln>
          <a:effectLst/>
        </p:spPr>
        <p:txBody>
          <a:bodyPr wrap="none" anchor="ct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latin typeface="Bodoni MT Black" pitchFamily="18" charset="0"/>
            </a:endParaRPr>
          </a:p>
        </p:txBody>
      </p:sp>
      <p:sp>
        <p:nvSpPr>
          <p:cNvPr id="49158" name="Text Box 5"/>
          <p:cNvSpPr txBox="1">
            <a:spLocks noChangeArrowheads="1"/>
          </p:cNvSpPr>
          <p:nvPr/>
        </p:nvSpPr>
        <p:spPr bwMode="auto">
          <a:xfrm>
            <a:off x="5943600" y="2514600"/>
            <a:ext cx="2590800" cy="1231106"/>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ES" sz="4400" b="1" dirty="0" smtClean="0">
                <a:solidFill>
                  <a:srgbClr val="D60093"/>
                </a:solidFill>
                <a:latin typeface="Gloucester MT Extra Condensed" pitchFamily="18" charset="0"/>
              </a:rPr>
              <a:t>NUTRICIÓN</a:t>
            </a:r>
          </a:p>
          <a:p>
            <a:pPr algn="ctr" eaLnBrk="0" fontAlgn="base" hangingPunct="0">
              <a:spcBef>
                <a:spcPct val="50000"/>
              </a:spcBef>
              <a:spcAft>
                <a:spcPct val="0"/>
              </a:spcAft>
            </a:pPr>
            <a:r>
              <a:rPr lang="es-ES" sz="2000" b="1" dirty="0" smtClean="0">
                <a:solidFill>
                  <a:srgbClr val="D60093"/>
                </a:solidFill>
                <a:latin typeface="Gloucester MT Extra Condensed" pitchFamily="18" charset="0"/>
              </a:rPr>
              <a:t>(ALIMENTAR)</a:t>
            </a:r>
          </a:p>
        </p:txBody>
      </p:sp>
      <p:sp>
        <p:nvSpPr>
          <p:cNvPr id="12" name="AutoShape 16"/>
          <p:cNvSpPr>
            <a:spLocks noChangeArrowheads="1"/>
          </p:cNvSpPr>
          <p:nvPr/>
        </p:nvSpPr>
        <p:spPr bwMode="auto">
          <a:xfrm>
            <a:off x="4343400" y="2971800"/>
            <a:ext cx="1143000" cy="485775"/>
          </a:xfrm>
          <a:prstGeom prst="leftRightArrow">
            <a:avLst>
              <a:gd name="adj1" fmla="val 50000"/>
              <a:gd name="adj2" fmla="val 47059"/>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defRPr/>
            </a:pPr>
            <a:endParaRPr lang="en-US"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odoni MT Black" pitchFamily="18" charset="0"/>
            </a:endParaRPr>
          </a:p>
        </p:txBody>
      </p:sp>
      <p:sp>
        <p:nvSpPr>
          <p:cNvPr id="2" name="TextBox 1"/>
          <p:cNvSpPr txBox="1"/>
          <p:nvPr/>
        </p:nvSpPr>
        <p:spPr>
          <a:xfrm>
            <a:off x="0" y="228600"/>
            <a:ext cx="9067800" cy="1754327"/>
          </a:xfrm>
          <a:prstGeom prst="rect">
            <a:avLst/>
          </a:prstGeom>
          <a:noFill/>
        </p:spPr>
        <p:txBody>
          <a:bodyPr wrap="square">
            <a:spAutoFit/>
          </a:bodyPr>
          <a:lstStyle/>
          <a:p>
            <a:pPr algn="ctr" fontAlgn="base">
              <a:spcBef>
                <a:spcPct val="0"/>
              </a:spcBef>
              <a:spcAft>
                <a:spcPct val="0"/>
              </a:spcAft>
              <a:defRPr/>
            </a:pPr>
            <a:r>
              <a:rPr lang="es-ES" sz="5400" b="1"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L</a:t>
            </a:r>
            <a:r>
              <a:rPr lang="es-ES" sz="5400" b="1"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A  MISIÓN DE LAS PUBLICACIONES</a:t>
            </a:r>
            <a:endParaRPr lang="es-ES" sz="5400" b="1"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endParaRPr>
          </a:p>
        </p:txBody>
      </p:sp>
      <p:sp>
        <p:nvSpPr>
          <p:cNvPr id="3" name="Rectangle 2"/>
          <p:cNvSpPr/>
          <p:nvPr/>
        </p:nvSpPr>
        <p:spPr>
          <a:xfrm>
            <a:off x="0" y="4303455"/>
            <a:ext cx="9144000" cy="1938992"/>
          </a:xfrm>
          <a:prstGeom prst="rect">
            <a:avLst/>
          </a:prstGeom>
          <a:solidFill>
            <a:srgbClr val="FF0000"/>
          </a:solidFill>
        </p:spPr>
        <p:txBody>
          <a:bodyPr wrap="square">
            <a:spAutoFit/>
          </a:bodyPr>
          <a:lstStyle/>
          <a:p>
            <a:pPr algn="ctr" eaLnBrk="0" fontAlgn="base" hangingPunct="0">
              <a:spcAft>
                <a:spcPct val="0"/>
              </a:spcAft>
            </a:pPr>
            <a:r>
              <a:rPr lang="es-ES" sz="4000" b="1" dirty="0">
                <a:solidFill>
                  <a:prstClr val="white"/>
                </a:solidFill>
                <a:latin typeface="Gloucester MT Extra Condensed" pitchFamily="18" charset="0"/>
              </a:rPr>
              <a:t>C</a:t>
            </a:r>
            <a:r>
              <a:rPr lang="es-ES" sz="4000" b="1" dirty="0" smtClean="0">
                <a:solidFill>
                  <a:prstClr val="white"/>
                </a:solidFill>
                <a:latin typeface="Gloucester MT Extra Condensed" pitchFamily="18" charset="0"/>
              </a:rPr>
              <a:t>ada miembro debe obtener suficientes </a:t>
            </a:r>
            <a:r>
              <a:rPr lang="es-ES" sz="4000" b="1" u="sng" dirty="0" smtClean="0">
                <a:solidFill>
                  <a:prstClr val="white"/>
                </a:solidFill>
                <a:latin typeface="Gloucester MT Extra Condensed" pitchFamily="18" charset="0"/>
              </a:rPr>
              <a:t>materiales para </a:t>
            </a:r>
          </a:p>
          <a:p>
            <a:pPr algn="ctr" eaLnBrk="0" fontAlgn="base" hangingPunct="0">
              <a:spcAft>
                <a:spcPct val="0"/>
              </a:spcAft>
            </a:pPr>
            <a:r>
              <a:rPr lang="es-ES" sz="4000" b="1" u="sng" dirty="0" smtClean="0">
                <a:solidFill>
                  <a:prstClr val="white"/>
                </a:solidFill>
                <a:latin typeface="Gloucester MT Extra Condensed" pitchFamily="18" charset="0"/>
              </a:rPr>
              <a:t>compartir el evangelio y para alimentarse a fin </a:t>
            </a:r>
          </a:p>
          <a:p>
            <a:pPr algn="ctr" eaLnBrk="0" fontAlgn="base" hangingPunct="0">
              <a:spcAft>
                <a:spcPct val="0"/>
              </a:spcAft>
            </a:pPr>
            <a:r>
              <a:rPr lang="es-ES" sz="4000" b="1" u="sng" dirty="0" smtClean="0">
                <a:solidFill>
                  <a:prstClr val="white"/>
                </a:solidFill>
                <a:latin typeface="Gloucester MT Extra Condensed" pitchFamily="18" charset="0"/>
              </a:rPr>
              <a:t>de fortalecer su vida espiritual </a:t>
            </a:r>
            <a:endParaRPr lang="es-ES" sz="4000" b="1" u="sng" dirty="0">
              <a:solidFill>
                <a:prstClr val="white"/>
              </a:solidFill>
              <a:latin typeface="Gloucester MT Extra Condensed" pitchFamily="18" charset="0"/>
            </a:endParaRPr>
          </a:p>
        </p:txBody>
      </p:sp>
    </p:spTree>
    <p:extLst>
      <p:ext uri="{BB962C8B-B14F-4D97-AF65-F5344CB8AC3E}">
        <p14:creationId xmlns:p14="http://schemas.microsoft.com/office/powerpoint/2010/main" xmlns="" val="2671021424"/>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WordArt 5"/>
          <p:cNvSpPr>
            <a:spLocks noChangeArrowheads="1" noChangeShapeType="1" noTextEdit="1"/>
          </p:cNvSpPr>
          <p:nvPr/>
        </p:nvSpPr>
        <p:spPr bwMode="auto">
          <a:xfrm>
            <a:off x="838200" y="990600"/>
            <a:ext cx="8153400" cy="3810000"/>
          </a:xfrm>
          <a:prstGeom prst="rect">
            <a:avLst/>
          </a:prstGeom>
        </p:spPr>
        <p:txBody>
          <a:bodyPr wrap="none" fromWordArt="1">
            <a:prstTxWarp prst="textPlain">
              <a:avLst>
                <a:gd name="adj" fmla="val 49150"/>
              </a:avLst>
            </a:prstTxWarp>
          </a:bodyPr>
          <a:lstStyle/>
          <a:p>
            <a:pPr algn="ctr" fontAlgn="base">
              <a:spcBef>
                <a:spcPct val="0"/>
              </a:spcBef>
              <a:spcAft>
                <a:spcPct val="0"/>
              </a:spcAft>
              <a:defRPr/>
            </a:pPr>
            <a:r>
              <a:rPr lang="es-ES" sz="3600" b="1" kern="10"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COMO CONDUCIR </a:t>
            </a:r>
          </a:p>
          <a:p>
            <a:pPr algn="ctr" fontAlgn="base">
              <a:spcBef>
                <a:spcPct val="0"/>
              </a:spcBef>
              <a:spcAft>
                <a:spcPct val="0"/>
              </a:spcAft>
              <a:defRPr/>
            </a:pPr>
            <a:r>
              <a:rPr lang="es-ES" sz="3600" b="1" kern="10"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EVANGELISMO PERSONAL</a:t>
            </a:r>
          </a:p>
          <a:p>
            <a:pPr algn="ctr" fontAlgn="base">
              <a:spcBef>
                <a:spcPct val="0"/>
              </a:spcBef>
              <a:spcAft>
                <a:spcPct val="0"/>
              </a:spcAft>
              <a:defRPr/>
            </a:pPr>
            <a:r>
              <a:rPr lang="es-ES" sz="3600" b="1" kern="10"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rPr>
              <a:t> CON LA LITERATURA</a:t>
            </a:r>
            <a:endParaRPr lang="es-ES" sz="3600" b="1" kern="1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Rockwell Extra Bold" pitchFamily="18" charset="0"/>
            </a:endParaRPr>
          </a:p>
        </p:txBody>
      </p:sp>
    </p:spTree>
    <p:extLst>
      <p:ext uri="{BB962C8B-B14F-4D97-AF65-F5344CB8AC3E}">
        <p14:creationId xmlns:p14="http://schemas.microsoft.com/office/powerpoint/2010/main" xmlns="" val="3330478932"/>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Church"/>
          <p:cNvPicPr>
            <a:picLocks noChangeAspect="1" noChangeArrowheads="1"/>
          </p:cNvPicPr>
          <p:nvPr/>
        </p:nvPicPr>
        <p:blipFill>
          <a:blip r:embed="rId3" cstate="print"/>
          <a:srcRect/>
          <a:stretch>
            <a:fillRect/>
          </a:stretch>
        </p:blipFill>
        <p:spPr bwMode="auto">
          <a:xfrm>
            <a:off x="0" y="0"/>
            <a:ext cx="5541963" cy="6858000"/>
          </a:xfrm>
          <a:prstGeom prst="rect">
            <a:avLst/>
          </a:prstGeom>
          <a:noFill/>
          <a:ln w="9525">
            <a:noFill/>
            <a:miter lim="800000"/>
            <a:headEnd/>
            <a:tailEnd/>
          </a:ln>
        </p:spPr>
      </p:pic>
      <p:sp>
        <p:nvSpPr>
          <p:cNvPr id="51203" name="WordArt 5"/>
          <p:cNvSpPr>
            <a:spLocks noChangeArrowheads="1" noChangeShapeType="1" noTextEdit="1"/>
          </p:cNvSpPr>
          <p:nvPr/>
        </p:nvSpPr>
        <p:spPr bwMode="auto">
          <a:xfrm>
            <a:off x="5562600" y="533400"/>
            <a:ext cx="3581400" cy="5486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ES" sz="5400" b="1" i="1" kern="10" dirty="0">
                <a:ln w="9525">
                  <a:solidFill>
                    <a:srgbClr val="000000"/>
                  </a:solidFill>
                  <a:round/>
                  <a:headEnd/>
                  <a:tailEnd/>
                </a:ln>
                <a:solidFill>
                  <a:srgbClr val="FFFF99"/>
                </a:solidFill>
                <a:effectLst>
                  <a:outerShdw dist="35921" dir="2700000" algn="ctr" rotWithShape="0">
                    <a:srgbClr val="000000">
                      <a:alpha val="79999"/>
                    </a:srgbClr>
                  </a:outerShdw>
                </a:effectLst>
                <a:latin typeface="Rockwell Extra Bold"/>
              </a:rPr>
              <a:t>INVOLUCRANDO</a:t>
            </a:r>
          </a:p>
          <a:p>
            <a:pPr algn="ctr" fontAlgn="base">
              <a:spcBef>
                <a:spcPct val="0"/>
              </a:spcBef>
              <a:spcAft>
                <a:spcPct val="0"/>
              </a:spcAft>
            </a:pPr>
            <a:r>
              <a:rPr lang="es-ES" sz="5400" b="1" i="1" kern="10" dirty="0">
                <a:ln w="9525">
                  <a:solidFill>
                    <a:srgbClr val="000000"/>
                  </a:solidFill>
                  <a:round/>
                  <a:headEnd/>
                  <a:tailEnd/>
                </a:ln>
                <a:solidFill>
                  <a:srgbClr val="FFFF99"/>
                </a:solidFill>
                <a:effectLst>
                  <a:outerShdw dist="35921" dir="2700000" algn="ctr" rotWithShape="0">
                    <a:srgbClr val="000000">
                      <a:alpha val="79999"/>
                    </a:srgbClr>
                  </a:outerShdw>
                </a:effectLst>
                <a:latin typeface="Rockwell Extra Bold"/>
              </a:rPr>
              <a:t>A </a:t>
            </a:r>
            <a:r>
              <a:rPr lang="es-ES" sz="5400" b="1" i="1" kern="10" dirty="0" smtClean="0">
                <a:ln w="9525">
                  <a:solidFill>
                    <a:srgbClr val="000000"/>
                  </a:solidFill>
                  <a:round/>
                  <a:headEnd/>
                  <a:tailEnd/>
                </a:ln>
                <a:solidFill>
                  <a:srgbClr val="FFFF99"/>
                </a:solidFill>
                <a:effectLst>
                  <a:outerShdw dist="35921" dir="2700000" algn="ctr" rotWithShape="0">
                    <a:srgbClr val="000000">
                      <a:alpha val="79999"/>
                    </a:srgbClr>
                  </a:outerShdw>
                </a:effectLst>
                <a:latin typeface="Rockwell Extra Bold"/>
              </a:rPr>
              <a:t> TODOS  LOS</a:t>
            </a:r>
            <a:endParaRPr lang="es-ES" sz="5400" b="1" i="1" kern="10" dirty="0">
              <a:ln w="9525">
                <a:solidFill>
                  <a:srgbClr val="000000"/>
                </a:solidFill>
                <a:round/>
                <a:headEnd/>
                <a:tailEnd/>
              </a:ln>
              <a:solidFill>
                <a:srgbClr val="FFFF99"/>
              </a:solidFill>
              <a:effectLst>
                <a:outerShdw dist="35921" dir="2700000" algn="ctr" rotWithShape="0">
                  <a:srgbClr val="000000">
                    <a:alpha val="79999"/>
                  </a:srgbClr>
                </a:outerShdw>
              </a:effectLst>
              <a:latin typeface="Rockwell Extra Bold"/>
            </a:endParaRPr>
          </a:p>
          <a:p>
            <a:pPr algn="ctr" fontAlgn="base">
              <a:spcBef>
                <a:spcPct val="0"/>
              </a:spcBef>
              <a:spcAft>
                <a:spcPct val="0"/>
              </a:spcAft>
            </a:pPr>
            <a:r>
              <a:rPr lang="es-ES" sz="5400" b="1" i="1" kern="10" dirty="0" smtClean="0">
                <a:ln w="9525">
                  <a:solidFill>
                    <a:srgbClr val="000000"/>
                  </a:solidFill>
                  <a:round/>
                  <a:headEnd/>
                  <a:tailEnd/>
                </a:ln>
                <a:solidFill>
                  <a:srgbClr val="FFFF99"/>
                </a:solidFill>
                <a:effectLst>
                  <a:outerShdw dist="35921" dir="2700000" algn="ctr" rotWithShape="0">
                    <a:srgbClr val="000000">
                      <a:alpha val="79999"/>
                    </a:srgbClr>
                  </a:outerShdw>
                </a:effectLst>
                <a:latin typeface="Rockwell Extra Bold"/>
              </a:rPr>
              <a:t>MIEMBROS</a:t>
            </a:r>
          </a:p>
          <a:p>
            <a:pPr algn="ctr" fontAlgn="base">
              <a:spcBef>
                <a:spcPct val="0"/>
              </a:spcBef>
              <a:spcAft>
                <a:spcPct val="0"/>
              </a:spcAft>
            </a:pPr>
            <a:r>
              <a:rPr lang="es-ES" sz="5400" b="1" i="1" kern="10" dirty="0" smtClean="0">
                <a:ln w="9525">
                  <a:solidFill>
                    <a:srgbClr val="000000"/>
                  </a:solidFill>
                  <a:round/>
                  <a:headEnd/>
                  <a:tailEnd/>
                </a:ln>
                <a:solidFill>
                  <a:srgbClr val="FFFF99"/>
                </a:solidFill>
                <a:effectLst>
                  <a:outerShdw dist="35921" dir="2700000" algn="ctr" rotWithShape="0">
                    <a:srgbClr val="000000">
                      <a:alpha val="79999"/>
                    </a:srgbClr>
                  </a:outerShdw>
                </a:effectLst>
                <a:latin typeface="Rockwell Extra Bold"/>
              </a:rPr>
              <a:t>DE  LA</a:t>
            </a:r>
          </a:p>
          <a:p>
            <a:pPr algn="ctr" fontAlgn="base">
              <a:spcBef>
                <a:spcPct val="0"/>
              </a:spcBef>
              <a:spcAft>
                <a:spcPct val="0"/>
              </a:spcAft>
            </a:pPr>
            <a:r>
              <a:rPr lang="es-ES" sz="5400" b="1" i="1" kern="10" dirty="0" smtClean="0">
                <a:ln w="9525">
                  <a:solidFill>
                    <a:srgbClr val="000000"/>
                  </a:solidFill>
                  <a:round/>
                  <a:headEnd/>
                  <a:tailEnd/>
                </a:ln>
                <a:solidFill>
                  <a:srgbClr val="FFFF99"/>
                </a:solidFill>
                <a:effectLst>
                  <a:outerShdw dist="35921" dir="2700000" algn="ctr" rotWithShape="0">
                    <a:srgbClr val="000000">
                      <a:alpha val="79999"/>
                    </a:srgbClr>
                  </a:outerShdw>
                </a:effectLst>
                <a:latin typeface="Rockwell Extra Bold"/>
              </a:rPr>
              <a:t>IGLESIA</a:t>
            </a:r>
          </a:p>
          <a:p>
            <a:pPr algn="ctr" fontAlgn="base">
              <a:spcBef>
                <a:spcPct val="0"/>
              </a:spcBef>
              <a:spcAft>
                <a:spcPct val="0"/>
              </a:spcAft>
            </a:pPr>
            <a:r>
              <a:rPr lang="es-ES" sz="5400" b="1" i="1" kern="10" dirty="0" smtClean="0">
                <a:ln w="9525">
                  <a:solidFill>
                    <a:srgbClr val="000000"/>
                  </a:solidFill>
                  <a:round/>
                  <a:headEnd/>
                  <a:tailEnd/>
                </a:ln>
                <a:solidFill>
                  <a:srgbClr val="FFFF99"/>
                </a:solidFill>
                <a:effectLst>
                  <a:outerShdw dist="35921" dir="2700000" algn="ctr" rotWithShape="0">
                    <a:srgbClr val="000000">
                      <a:alpha val="79999"/>
                    </a:srgbClr>
                  </a:outerShdw>
                </a:effectLst>
                <a:latin typeface="Rockwell Extra Bold"/>
              </a:rPr>
              <a:t>LOCAL  </a:t>
            </a:r>
          </a:p>
        </p:txBody>
      </p:sp>
    </p:spTree>
    <p:extLst>
      <p:ext uri="{BB962C8B-B14F-4D97-AF65-F5344CB8AC3E}">
        <p14:creationId xmlns:p14="http://schemas.microsoft.com/office/powerpoint/2010/main" xmlns="" val="4263367847"/>
      </p:ext>
    </p:extLst>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991600" cy="3962400"/>
          </a:xfrm>
        </p:spPr>
        <p:txBody>
          <a:bodyPr/>
          <a:lstStyle/>
          <a:p>
            <a:pPr>
              <a:buNone/>
            </a:pPr>
            <a:r>
              <a:rPr lang="en-US" sz="2700" b="1" dirty="0">
                <a:effectLst>
                  <a:outerShdw blurRad="38100" dist="38100" dir="2700000" algn="tl">
                    <a:srgbClr val="000000">
                      <a:alpha val="43137"/>
                    </a:srgbClr>
                  </a:outerShdw>
                </a:effectLst>
              </a:rPr>
              <a:t>1</a:t>
            </a:r>
            <a:r>
              <a:rPr lang="en-US" sz="2700" b="1" dirty="0" smtClean="0">
                <a:effectLst>
                  <a:outerShdw blurRad="38100" dist="38100" dir="2700000" algn="tl">
                    <a:srgbClr val="000000">
                      <a:alpha val="43137"/>
                    </a:srgbClr>
                  </a:outerShdw>
                </a:effectLst>
              </a:rPr>
              <a:t>.  </a:t>
            </a:r>
            <a:r>
              <a:rPr lang="en-US" sz="2700" b="1" u="sng" dirty="0">
                <a:effectLst>
                  <a:outerShdw blurRad="38100" dist="38100" dir="2700000" algn="tl">
                    <a:srgbClr val="000000">
                      <a:alpha val="43137"/>
                    </a:srgbClr>
                  </a:outerShdw>
                </a:effectLst>
              </a:rPr>
              <a:t>L</a:t>
            </a:r>
            <a:r>
              <a:rPr lang="en-US" sz="2700" b="1" u="sng" dirty="0" smtClean="0">
                <a:effectLst>
                  <a:outerShdw blurRad="38100" dist="38100" dir="2700000" algn="tl">
                    <a:srgbClr val="000000">
                      <a:alpha val="43137"/>
                    </a:srgbClr>
                  </a:outerShdw>
                </a:effectLst>
              </a:rPr>
              <a:t>as </a:t>
            </a:r>
            <a:r>
              <a:rPr lang="en-US" sz="2700" b="1" u="sng" dirty="0" err="1" smtClean="0">
                <a:effectLst>
                  <a:outerShdw blurRad="38100" dist="38100" dir="2700000" algn="tl">
                    <a:srgbClr val="000000">
                      <a:alpha val="43137"/>
                    </a:srgbClr>
                  </a:outerShdw>
                </a:effectLst>
              </a:rPr>
              <a:t>Publicaciones</a:t>
            </a:r>
            <a:r>
              <a:rPr lang="en-US" sz="2700" b="1" u="sng" dirty="0" smtClean="0">
                <a:effectLst>
                  <a:outerShdw blurRad="38100" dist="38100" dir="2700000" algn="tl">
                    <a:srgbClr val="000000">
                      <a:alpha val="43137"/>
                    </a:srgbClr>
                  </a:outerShdw>
                </a:effectLst>
              </a:rPr>
              <a:t> en los </a:t>
            </a:r>
            <a:r>
              <a:rPr lang="en-US" sz="2700" b="1" u="sng" dirty="0" err="1" smtClean="0">
                <a:effectLst>
                  <a:outerShdw blurRad="38100" dist="38100" dir="2700000" algn="tl">
                    <a:srgbClr val="000000">
                      <a:alpha val="43137"/>
                    </a:srgbClr>
                  </a:outerShdw>
                </a:effectLst>
              </a:rPr>
              <a:t>inicios</a:t>
            </a:r>
            <a:r>
              <a:rPr lang="en-US" sz="2700" b="1" u="sng" dirty="0" smtClean="0">
                <a:effectLst>
                  <a:outerShdw blurRad="38100" dist="38100" dir="2700000" algn="tl">
                    <a:srgbClr val="000000">
                      <a:alpha val="43137"/>
                    </a:srgbClr>
                  </a:outerShdw>
                </a:effectLst>
              </a:rPr>
              <a:t> de la </a:t>
            </a:r>
            <a:r>
              <a:rPr lang="en-US" sz="2700" b="1" u="sng" dirty="0" err="1" smtClean="0">
                <a:effectLst>
                  <a:outerShdw blurRad="38100" dist="38100" dir="2700000" algn="tl">
                    <a:srgbClr val="000000">
                      <a:alpha val="43137"/>
                    </a:srgbClr>
                  </a:outerShdw>
                </a:effectLst>
              </a:rPr>
              <a:t>Iglesia</a:t>
            </a:r>
            <a:r>
              <a:rPr lang="en-US" sz="2700" b="1" u="sng" dirty="0" smtClean="0">
                <a:effectLst>
                  <a:outerShdw blurRad="38100" dist="38100" dir="2700000" algn="tl">
                    <a:srgbClr val="000000">
                      <a:alpha val="43137"/>
                    </a:srgbClr>
                  </a:outerShdw>
                </a:effectLst>
              </a:rPr>
              <a:t> </a:t>
            </a:r>
            <a:r>
              <a:rPr lang="en-US" sz="2700" b="1" u="sng" dirty="0" err="1" smtClean="0">
                <a:effectLst>
                  <a:outerShdw blurRad="38100" dist="38100" dir="2700000" algn="tl">
                    <a:srgbClr val="000000">
                      <a:alpha val="43137"/>
                    </a:srgbClr>
                  </a:outerShdw>
                </a:effectLst>
              </a:rPr>
              <a:t>Adventista</a:t>
            </a:r>
            <a:endParaRPr lang="en-US" sz="2700" dirty="0" smtClean="0"/>
          </a:p>
          <a:p>
            <a:r>
              <a:rPr lang="es-ES" sz="2700" dirty="0" smtClean="0"/>
              <a:t>En las primeras fases del desarrollo de la iglesia, las publicaciones tenían una función muy importante en la iglesia local. Fue uno de los instrumentos más eficaces en la obra de evangelización para hacer crecer a la iglesia.</a:t>
            </a:r>
            <a:endParaRPr lang="en-US" sz="2700" dirty="0" smtClean="0"/>
          </a:p>
          <a:p>
            <a:r>
              <a:rPr lang="es-ES" sz="2700" dirty="0"/>
              <a:t>A</a:t>
            </a:r>
            <a:r>
              <a:rPr lang="es-ES" sz="2700" dirty="0" smtClean="0"/>
              <a:t> principios </a:t>
            </a:r>
            <a:r>
              <a:rPr lang="es-ES" sz="2700" dirty="0"/>
              <a:t>de </a:t>
            </a:r>
            <a:r>
              <a:rPr lang="es-ES" sz="2700" dirty="0" smtClean="0"/>
              <a:t>1860, se </a:t>
            </a:r>
            <a:r>
              <a:rPr lang="es-ES" sz="2700" dirty="0"/>
              <a:t>estableció en la iglesia </a:t>
            </a:r>
            <a:r>
              <a:rPr lang="es-ES" sz="2700" dirty="0" smtClean="0"/>
              <a:t>local la “Sociedad de Folletos y Obra Misionera”</a:t>
            </a:r>
            <a:r>
              <a:rPr lang="es-ES" sz="2700" dirty="0"/>
              <a:t> </a:t>
            </a:r>
            <a:r>
              <a:rPr lang="es-ES" sz="2700" dirty="0" smtClean="0"/>
              <a:t>con el </a:t>
            </a:r>
            <a:r>
              <a:rPr lang="es-ES" sz="2700" dirty="0"/>
              <a:t>propósito de </a:t>
            </a:r>
            <a:r>
              <a:rPr lang="es-ES" sz="2700" dirty="0" smtClean="0"/>
              <a:t>planificar </a:t>
            </a:r>
            <a:r>
              <a:rPr lang="es-ES" sz="2700" dirty="0"/>
              <a:t>y coordinar en forma sistemática la distribución de la página impresa con fines de </a:t>
            </a:r>
            <a:r>
              <a:rPr lang="es-ES" sz="2700" dirty="0" smtClean="0"/>
              <a:t>evangelización.</a:t>
            </a:r>
            <a:r>
              <a:rPr lang="es-ES" sz="2400" dirty="0" smtClean="0"/>
              <a:t> </a:t>
            </a:r>
            <a:endParaRPr lang="es-ES" sz="2400" dirty="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8</a:t>
            </a:fld>
            <a:endParaRPr lang="en-US"/>
          </a:p>
        </p:txBody>
      </p:sp>
      <p:sp>
        <p:nvSpPr>
          <p:cNvPr id="5" name="Title 2"/>
          <p:cNvSpPr txBox="1">
            <a:spLocks/>
          </p:cNvSpPr>
          <p:nvPr/>
        </p:nvSpPr>
        <p:spPr bwMode="auto">
          <a:xfrm>
            <a:off x="152400" y="152400"/>
            <a:ext cx="8686800" cy="1143000"/>
          </a:xfrm>
          <a:prstGeom prst="rect">
            <a:avLst/>
          </a:prstGeom>
          <a:ln w="28575"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sz="3600" b="1"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A. </a:t>
            </a:r>
            <a:r>
              <a:rPr lang="en-U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LA INSTRUCCIÓN DIVINA PARA</a:t>
            </a:r>
            <a:br>
              <a:rPr lang="en-U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br>
            <a:r>
              <a:rPr lang="en-US" sz="3600" b="1"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es-E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LA IGLESIA LOCAL</a:t>
            </a:r>
            <a:endParaRPr lang="en-US" sz="3600" b="1" dirty="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3352800"/>
          </a:xfrm>
        </p:spPr>
        <p:txBody>
          <a:bodyPr/>
          <a:lstStyle/>
          <a:p>
            <a:pPr algn="just"/>
            <a:r>
              <a:rPr lang="es-ES" sz="2800" dirty="0" smtClean="0"/>
              <a:t>Más tarde se organizó el Departamento de Hogar y Misiones (actualmente Departamento de Ministerio Personal) de la iglesia. </a:t>
            </a:r>
          </a:p>
          <a:p>
            <a:pPr algn="just"/>
            <a:r>
              <a:rPr lang="es-ES" sz="2800" dirty="0" smtClean="0"/>
              <a:t>La distribución de la literatura adventista por parte de los miembros de iglesia era la parte principal de las actividades misioneras, junto con la visitación de hogares, oración por los enfermos, servicios a la comunidad y otros.</a:t>
            </a:r>
            <a:endParaRPr lang="en-US" sz="2800" dirty="0" smtClean="0"/>
          </a:p>
        </p:txBody>
      </p:sp>
      <p:sp>
        <p:nvSpPr>
          <p:cNvPr id="4" name="Slide Number Placeholder 3"/>
          <p:cNvSpPr>
            <a:spLocks noGrp="1"/>
          </p:cNvSpPr>
          <p:nvPr>
            <p:ph type="sldNum" sz="quarter" idx="12"/>
          </p:nvPr>
        </p:nvSpPr>
        <p:spPr/>
        <p:txBody>
          <a:bodyPr/>
          <a:lstStyle/>
          <a:p>
            <a:pPr>
              <a:defRPr/>
            </a:pPr>
            <a:fld id="{89CB18AB-AC3F-4ACB-BEF5-A55C87D12199}" type="slidenum">
              <a:rPr lang="en-US" smtClean="0"/>
              <a:pPr>
                <a:defRPr/>
              </a:pPr>
              <a:t>9</a:t>
            </a:fld>
            <a:endParaRPr lang="en-US"/>
          </a:p>
        </p:txBody>
      </p:sp>
      <p:sp>
        <p:nvSpPr>
          <p:cNvPr id="6" name="Title 2"/>
          <p:cNvSpPr txBox="1">
            <a:spLocks/>
          </p:cNvSpPr>
          <p:nvPr/>
        </p:nvSpPr>
        <p:spPr bwMode="auto">
          <a:xfrm>
            <a:off x="228600" y="76200"/>
            <a:ext cx="8686800" cy="1143000"/>
          </a:xfrm>
          <a:prstGeom prst="rect">
            <a:avLst/>
          </a:prstGeom>
          <a:ln w="28575"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n-US" sz="3600" b="1"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A. </a:t>
            </a:r>
            <a:r>
              <a:rPr lang="en-U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LA INSTRUCCIÓN DIVINA PARA</a:t>
            </a:r>
            <a:br>
              <a:rPr lang="en-U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br>
            <a:r>
              <a:rPr lang="en-US" sz="3600" b="1"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es-ES" sz="3600" b="1" u="sng" dirty="0" smtClean="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rPr>
              <a:t>LA IGLESIA LOCAL</a:t>
            </a:r>
            <a:endParaRPr lang="en-US" sz="3600" b="1" dirty="0">
              <a:solidFill>
                <a:schemeClr val="accent2">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rPenc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Bodoni MT Black"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Bodoni MT Black"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lorPenc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Bodoni MT Black"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Bodoni MT Black" pitchFamily="18"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themeOverride>
</file>

<file path=docProps/app.xml><?xml version="1.0" encoding="utf-8"?>
<Properties xmlns="http://schemas.openxmlformats.org/officeDocument/2006/extended-properties" xmlns:vt="http://schemas.openxmlformats.org/officeDocument/2006/docPropsVTypes">
  <TotalTime>17579</TotalTime>
  <Words>3217</Words>
  <Application>Microsoft Office PowerPoint</Application>
  <PresentationFormat>On-screen Show (4:3)</PresentationFormat>
  <Paragraphs>257</Paragraphs>
  <Slides>45</Slides>
  <Notes>1</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Office Theme</vt:lpstr>
      <vt:lpstr>ColorPencil</vt:lpstr>
      <vt:lpstr>1_Default Design</vt:lpstr>
      <vt:lpstr>1_Office Theme</vt:lpstr>
      <vt:lpstr>1_ColorPencil</vt:lpstr>
      <vt:lpstr>Glass Layers</vt:lpstr>
      <vt:lpstr>Slide 1</vt:lpstr>
      <vt:lpstr>Cómo conducir evangelismo personal con la literatura</vt:lpstr>
      <vt:lpstr>Slide 3</vt:lpstr>
      <vt:lpstr>Slide 4</vt:lpstr>
      <vt:lpstr>Slide 5</vt:lpstr>
      <vt:lpstr>Slide 6</vt:lpstr>
      <vt:lpstr>Slide 7</vt:lpstr>
      <vt:lpstr>Slide 8</vt:lpstr>
      <vt:lpstr>Slide 9</vt:lpstr>
      <vt:lpstr>Slide 10</vt:lpstr>
      <vt:lpstr>A. LA INSTRUCCIÓN DIVINA PARA  LA IGLESIA LOCAL</vt:lpstr>
      <vt:lpstr>A. LA INSTRUCCIÓN DIVINA PARA  LA IGLESIA LOCAL</vt:lpstr>
      <vt:lpstr>B. ESTABLECIENDO EL DEPARTAMENTO DE PUBLICACIONES EN LA IGLESIA LOCAL</vt:lpstr>
      <vt:lpstr>B. ESTABLECIENDO EL DEPARTAMENTO DE PUBLICACIONES EN LA IGLESIA LOCAL</vt:lpstr>
      <vt:lpstr>Slide 15</vt:lpstr>
      <vt:lpstr>Slide 16</vt:lpstr>
      <vt:lpstr>C. NOMBRAMIENTO DEL CONCILIO DEL DEPARTAMENTO DEL MINISTERIO DE PUBLICACIONES</vt:lpstr>
      <vt:lpstr>C. CONCILIO DE MINISTERIO DE PUBLICACIONES</vt:lpstr>
      <vt:lpstr>D. INVOLUCRANDO A LAS IGLESIAS LOCALES EN EL TRABAJO EVANGELÍSTICO</vt:lpstr>
      <vt:lpstr>D. INVOLUCRANDO A LOS MIEMBROS EN EL TRABAJO EVANGELÍSTICO</vt:lpstr>
      <vt:lpstr>Slide 21</vt:lpstr>
      <vt:lpstr>E. DESARROLLO DE PLANES PARA LA  CIRCULACIÓN DE LA LITERATURA</vt:lpstr>
      <vt:lpstr>E. DESARROLLO DE PLANES PARA LA  CIRCULACIÓN DE LA LITERATURA</vt:lpstr>
      <vt:lpstr> E.DESARROLLO DE PLANES PARA LA  CIRCULACIÓN DE LA LITERATURA</vt:lpstr>
      <vt:lpstr> E.DESARROLLO DE PLANES PARA LA  CIRCULACIÓN DE LA LITERATURA </vt:lpstr>
      <vt:lpstr>E. DESARROLLO DE PLANES PARA LA  CIRCULACIÓN DE LA LITERATURA</vt:lpstr>
      <vt:lpstr>E. DESARROLLO DE PLANES PARA LA  CIRCULACIÓN DE LA LITERATURA</vt:lpstr>
      <vt:lpstr>F. APOYO AL PROGRAMA  DE MINISTERIO DE COLPORTAJE</vt:lpstr>
      <vt:lpstr>F. APOYO AL PROGRAMA  DE MINISTERIO DE COLPORTAJE</vt:lpstr>
      <vt:lpstr>F. APOYO AL PROGRAMA  DE MINISTERIO DE COLPORTAJE</vt:lpstr>
      <vt:lpstr>G. PARTICIPACIÓN EN LA OBRA DEL COLPORTAJE VENDIENDO MATERIAL IMPRESO</vt:lpstr>
      <vt:lpstr>G. PARTICIPACIÓN EN LA OBRA DEL COLPORTAJE VENDIENDO MATERIAL IMPRESO</vt:lpstr>
      <vt:lpstr>G. PARTICIPACIÓN EN LA OBRA DEL COLPORTAJE VENDIENDO MATERIAL</vt:lpstr>
      <vt:lpstr>G. PARTICIPACIÓN EN LA OBRA DEL COLPORTAJE VENDIENDO MATERIAL IMPRESO</vt:lpstr>
      <vt:lpstr>G. PARTICIPACIÓN EN LA OBRA DEL COLPORTAJE VENDIENDO MATERIAL IMPRESO</vt:lpstr>
      <vt:lpstr>G. PARTICIPACIÓN EN LA OBRA DEL COLPORTAJE VENDIENDO MATERIAL IMPRESO</vt:lpstr>
      <vt:lpstr>G. PARTICIPACIÓN EN LA OBRA DEL COLPORTAJE VENDIENDO MATERIAL IMPRESO</vt:lpstr>
      <vt:lpstr>G. PARTICIPACIÓN EN LA OBRA DEL COLPORTAJE VENDIENDO MATERIAL IMPRESO</vt:lpstr>
      <vt:lpstr>G. PARTICIPACIÓN EN LA OBRA DEL COLPORTAJE VENDIENDO MATERIAL IMPRESO</vt:lpstr>
      <vt:lpstr>G. PARTICIPACIÓN EN LA OBRA DEL COLPORTAJE VENDIENDO MATERIAL IMPRESO</vt:lpstr>
      <vt:lpstr>G. PARTICIPACIÓN EN LA OBRA DEL COLPORTAJE VENDIENDO MATERIAL IMPRESO</vt:lpstr>
      <vt:lpstr>G. PARTICIPACIÓN EN LA OBRA DEL COLPORTAJE VENDIENDO MATERIAL IMPRESO</vt:lpstr>
      <vt:lpstr>G. PARTICIPACIÓN EN LA OBRA DEL COLPORTAJE VENDIENDO MATERIAL IMPRESO</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HOPE INTO EVERY HOME</dc:title>
  <dc:creator>MIRTO PRESENTACION</dc:creator>
  <cp:lastModifiedBy>Lisa Flores</cp:lastModifiedBy>
  <cp:revision>189</cp:revision>
  <dcterms:created xsi:type="dcterms:W3CDTF">2012-07-10T18:44:36Z</dcterms:created>
  <dcterms:modified xsi:type="dcterms:W3CDTF">2013-03-19T13:10:35Z</dcterms:modified>
</cp:coreProperties>
</file>