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10" r:id="rId4"/>
    <p:sldMasterId id="2147483722" r:id="rId5"/>
    <p:sldMasterId id="2147483734" r:id="rId6"/>
  </p:sldMasterIdLst>
  <p:notesMasterIdLst>
    <p:notesMasterId r:id="rId52"/>
  </p:notesMasterIdLst>
  <p:sldIdLst>
    <p:sldId id="367" r:id="rId7"/>
    <p:sldId id="357" r:id="rId8"/>
    <p:sldId id="358" r:id="rId9"/>
    <p:sldId id="365" r:id="rId10"/>
    <p:sldId id="368" r:id="rId11"/>
    <p:sldId id="369" r:id="rId12"/>
    <p:sldId id="366" r:id="rId13"/>
    <p:sldId id="308" r:id="rId14"/>
    <p:sldId id="312" r:id="rId15"/>
    <p:sldId id="286" r:id="rId16"/>
    <p:sldId id="282" r:id="rId17"/>
    <p:sldId id="311" r:id="rId18"/>
    <p:sldId id="370" r:id="rId19"/>
    <p:sldId id="313" r:id="rId20"/>
    <p:sldId id="315" r:id="rId21"/>
    <p:sldId id="316" r:id="rId22"/>
    <p:sldId id="318" r:id="rId23"/>
    <p:sldId id="281" r:id="rId24"/>
    <p:sldId id="321" r:id="rId25"/>
    <p:sldId id="322" r:id="rId26"/>
    <p:sldId id="323" r:id="rId27"/>
    <p:sldId id="325" r:id="rId28"/>
    <p:sldId id="326" r:id="rId29"/>
    <p:sldId id="328" r:id="rId30"/>
    <p:sldId id="329" r:id="rId31"/>
    <p:sldId id="330" r:id="rId32"/>
    <p:sldId id="333" r:id="rId33"/>
    <p:sldId id="334" r:id="rId34"/>
    <p:sldId id="335" r:id="rId35"/>
    <p:sldId id="336" r:id="rId36"/>
    <p:sldId id="338" r:id="rId37"/>
    <p:sldId id="339" r:id="rId38"/>
    <p:sldId id="343" r:id="rId39"/>
    <p:sldId id="340" r:id="rId40"/>
    <p:sldId id="355" r:id="rId41"/>
    <p:sldId id="341" r:id="rId42"/>
    <p:sldId id="345" r:id="rId43"/>
    <p:sldId id="347" r:id="rId44"/>
    <p:sldId id="349" r:id="rId45"/>
    <p:sldId id="350" r:id="rId46"/>
    <p:sldId id="351" r:id="rId47"/>
    <p:sldId id="353" r:id="rId48"/>
    <p:sldId id="354" r:id="rId49"/>
    <p:sldId id="306" r:id="rId50"/>
    <p:sldId id="363" r:id="rId5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486" autoAdjust="0"/>
  </p:normalViewPr>
  <p:slideViewPr>
    <p:cSldViewPr>
      <p:cViewPr>
        <p:scale>
          <a:sx n="80" d="100"/>
          <a:sy n="80" d="100"/>
        </p:scale>
        <p:origin x="414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D5B7540-92ED-43BB-ACC5-4E37238F3CA0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5CB343-B35F-4697-841B-5D8C3487C4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3255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B343-B35F-4697-841B-5D8C3487C41F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C744-6A2A-4FCD-BB18-840ADC4CDDFB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793-B7E2-42B4-A1E0-641034C53645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EE44-A888-4B42-A19C-8E10775954D6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075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39DDBA9-E90C-425B-A3AC-D67CE18ED244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EF5379E-824B-4B65-B9AC-B6461C4E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B445D2A-94A2-4C25-9276-589832945698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9CB18AB-AC3F-4ACB-BEF5-A55C87D12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898F0A4-19EC-4575-BA5A-0A2148F698CA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56A8430-4558-447E-A377-818297AA0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1AC166C-BF9D-4B19-B6B6-00F33C45F998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234FC5C-7972-4AAB-BE82-E94F8F8D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C07B74E-B33F-4D2F-ADB7-CC4646CE408D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EAD699D-1A93-4286-9AC4-2BD34728F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C8E9FF5-BAD8-48E5-9271-5312538C0684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BC4FF39-F563-42CB-B7EF-F5DEB3ACA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71A9441-50AC-4E5C-8199-B479B3960B3D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93FC73E-5805-43DE-98C5-6D3761A4C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8AA006F-8529-45EF-B2F9-BB13F62C0603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29A63F6-55EF-4753-B075-DDC3B78DF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EC9A-F713-49A2-BA15-A4536CF0CD57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E4FA6E9-BB80-4271-8C2D-E69F351B2EB7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FF789A1-29E1-4328-881B-68BEE2CD8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50BF8A4-7C5D-430E-A4E6-12EBF4C44653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85958BB-EFA1-4618-88E8-3622792D5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0B77480-1D00-4E46-AC8D-F80BD3ADACAE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80A1325-6ED1-47E9-9FB0-6F35636AE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2EEC-90C6-4EDB-A9EE-012E5431751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C2D1-4890-453B-A243-5108B3D1D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8A249-A87E-44AE-A2B8-4F53C3B85E6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4015-3057-49E2-A3F0-9074F48B69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DF08-7231-40D4-A723-D6069F65B7D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B7B7-B8B3-4AC1-864B-AE9012F3ED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68C0-C806-4EE3-ABCF-4E0B0A35FAF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1ADE-3FA9-4369-8856-9A6036C49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3C472-89FA-41A9-80EA-6107B8B923B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475E-A1DF-4A16-AA78-EB9CB85EC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0235-6746-41F2-90CB-2AB613B6A22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CD8D-512C-4CC3-A7BC-3B6E989E29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688D-D8C5-49E5-8FF7-6C2D0558C5D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39E3-42FA-42C7-B301-090F32DF1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1A6-52FD-4977-9EA8-14F36D267B75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C2B7E-790B-4B17-A83E-878713D2D7B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CD3A9-54BA-4ACA-A583-9433221E87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ADB7-E6D9-4F92-8BA9-52A428BB186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CE6A-9A86-40E0-BCAF-1A03DBE915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D6D7B-101A-438A-AAF7-E75777BC2CA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C7D9-1B8C-4A61-91C8-ED9339FBB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03531-2164-46CC-A4FF-A56C66453CC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2600-E5C6-4688-99B3-17727F71D4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4DA4-156D-424D-8508-07DBBE3514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DF25-DF3D-44F1-8845-884B0188DF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C744-6A2A-4FCD-BB18-840ADC4CDD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EC9A-F713-49A2-BA15-A4536CF0CD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1A6-52FD-4977-9EA8-14F36D267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DF21-E3E0-4936-BA66-4874EFBBA7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E788-872A-4599-B19E-51DAB508D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DF21-E3E0-4936-BA66-4874EFBBA776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3D23-9097-4E41-84B7-CAC1E02F59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763C-B3E2-41B3-AFB1-9735E007C1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2C3-6D3B-405C-9A7C-3C8BC36CB2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810D-55FA-495E-83B2-7CCAACFBB6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793-B7E2-42B4-A1E0-641034C53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EE44-A888-4B42-A19C-8E10775954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075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FBCFA36-75E5-40A5-B31F-47C2CC8FF8BD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EF5379E-824B-4B65-B9AC-B6461C4E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2105954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C591684-E562-4317-9CF9-9C00EDBB36F6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9CB18AB-AC3F-4ACB-BEF5-A55C87D12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8121184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14BAB80-F9FE-401A-9231-D1ED8025D91F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56A8430-4558-447E-A377-818297AA0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351157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1286E1D-A907-4074-8C04-6C48157EA240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234FC5C-7972-4AAB-BE82-E94F8F8D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50345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E788-872A-4599-B19E-51DAB508DF08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38998C8-1C87-43E6-90DB-E3DC2549E3F9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EAD699D-1A93-4286-9AC4-2BD34728F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5832188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8342517-59FA-48B0-AFE8-D3160F41BBE9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BC4FF39-F563-42CB-B7EF-F5DEB3ACA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005000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3158E5A-B36D-4C3E-9CE6-171D4E95829F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93FC73E-5805-43DE-98C5-6D3761A4C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736228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13C4936-5979-4CBF-88C0-56218E7FA2DF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29A63F6-55EF-4753-B075-DDC3B78DF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682119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F22639-6B60-4D2D-8AAC-555AF29B26AF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FF789A1-29E1-4328-881B-68BEE2CD8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351435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F88204D-C5C5-475C-B452-2FFDFBA701C0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85958BB-EFA1-4618-88E8-3622792D5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61736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EE3359A-39FC-4FE7-B89A-E1E6162740E9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80A1325-6ED1-47E9-9FB0-6F35636AE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369565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</p:grpSp>
      <p:sp>
        <p:nvSpPr>
          <p:cNvPr id="6215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15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906C-FF66-4E30-B2DF-C86B1A024EDB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695472"/>
      </p:ext>
    </p:extLst>
  </p:cSld>
  <p:clrMapOvr>
    <a:masterClrMapping/>
  </p:clrMapOvr>
  <p:transition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DAC2-961D-40CE-863E-E089EA77930E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272271"/>
      </p:ext>
    </p:extLst>
  </p:cSld>
  <p:clrMapOvr>
    <a:masterClrMapping/>
  </p:clrMapOvr>
  <p:transition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4155E-5D03-48E3-A549-18ADA8916810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16014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3D23-9097-4E41-84B7-CAC1E02F599C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A9F0B-9D25-40E9-A9C5-20F282A58125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73432"/>
      </p:ext>
    </p:extLst>
  </p:cSld>
  <p:clrMapOvr>
    <a:masterClrMapping/>
  </p:clrMapOvr>
  <p:transition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AA4CC-5608-4517-A211-4E8A47EAE9A8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026992"/>
      </p:ext>
    </p:extLst>
  </p:cSld>
  <p:clrMapOvr>
    <a:masterClrMapping/>
  </p:clrMapOvr>
  <p:transition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B11EE-130D-440A-A583-0077FCFEBF56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686627"/>
      </p:ext>
    </p:extLst>
  </p:cSld>
  <p:clrMapOvr>
    <a:masterClrMapping/>
  </p:clrMapOvr>
  <p:transition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D5D8-5D0E-4E9C-9C2D-65D427D0CC59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528824"/>
      </p:ext>
    </p:extLst>
  </p:cSld>
  <p:clrMapOvr>
    <a:masterClrMapping/>
  </p:clrMapOvr>
  <p:transition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EBE5-6A44-4444-A095-2A6850CA8378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767411"/>
      </p:ext>
    </p:extLst>
  </p:cSld>
  <p:clrMapOvr>
    <a:masterClrMapping/>
  </p:clrMapOvr>
  <p:transition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C8F3-F3C6-47E5-9C56-68A4EB942B76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180834"/>
      </p:ext>
    </p:extLst>
  </p:cSld>
  <p:clrMapOvr>
    <a:masterClrMapping/>
  </p:clrMapOvr>
  <p:transition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71B6-750E-42E0-B09A-E0A3F5EA59BB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907213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14461-D6F4-4BCF-9549-F9E5860725A2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214608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763C-B3E2-41B3-AFB1-9735E007C1EA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2C3-6D3B-405C-9A7C-3C8BC36CB2B6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810D-55FA-495E-83B2-7CCAACFBB649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7E8E-9A68-4B9A-9DC3-C82D69087269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AE706-8547-4974-97BB-486EB0B81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A614B90B-ADA4-41E4-9F5F-052D650D9D98}" type="datetime1">
              <a:rPr lang="en-US" smtClean="0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3F041365-A72C-45AB-ADEE-AB2FB71CE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671622-69FB-4B9B-881D-88DE4F17225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79610-1B3E-4782-8A39-341B5F97E78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7E8E-9A68-4B9A-9DC3-C82D69087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AE706-8547-4974-97BB-486EB0B81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C42FF6EC-7A4D-4B0D-B993-7FDB7329EB01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3F041365-A72C-45AB-ADEE-AB2FB71CE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325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205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6205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6205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6205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6205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6205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6205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  <p:sp>
          <p:nvSpPr>
            <p:cNvPr id="6205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endParaRPr>
            </a:p>
          </p:txBody>
        </p:sp>
      </p:grpSp>
      <p:sp>
        <p:nvSpPr>
          <p:cNvPr id="6205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5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5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1D6771-417A-4DDD-8294-AA1DA3C7BE65}" type="slidenum">
              <a:rPr lang="en-US">
                <a:solidFill>
                  <a:srgbClr val="FFFFFF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5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05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73564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5"/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81534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kern="1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HOW TO CONDUCT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kern="1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PERSONAL EVANGELISM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kern="1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 WITH LITERATURE</a:t>
            </a:r>
            <a:endParaRPr lang="es-ES" sz="3600" b="1" kern="1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7062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-76200"/>
            <a:ext cx="6934200" cy="3962400"/>
          </a:xfrm>
        </p:spPr>
        <p:txBody>
          <a:bodyPr/>
          <a:lstStyle/>
          <a:p>
            <a:endParaRPr lang="es-ES" sz="2800" dirty="0" smtClean="0">
              <a:solidFill>
                <a:schemeClr val="bg1"/>
              </a:solidFill>
            </a:endParaRPr>
          </a:p>
          <a:p>
            <a:pPr algn="just"/>
            <a:r>
              <a:rPr lang="es-ES" sz="2800" dirty="0" err="1" smtClean="0">
                <a:solidFill>
                  <a:schemeClr val="bg1"/>
                </a:solidFill>
              </a:rPr>
              <a:t>That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is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why</a:t>
            </a:r>
            <a:r>
              <a:rPr lang="es-ES" sz="2800" dirty="0" smtClean="0">
                <a:solidFill>
                  <a:schemeClr val="bg1"/>
                </a:solidFill>
              </a:rPr>
              <a:t> the </a:t>
            </a:r>
            <a:r>
              <a:rPr lang="es-ES" sz="2800" dirty="0" err="1" smtClean="0">
                <a:solidFill>
                  <a:schemeClr val="bg1"/>
                </a:solidFill>
              </a:rPr>
              <a:t>number</a:t>
            </a:r>
            <a:r>
              <a:rPr lang="es-ES" sz="2800" dirty="0" smtClean="0">
                <a:solidFill>
                  <a:schemeClr val="bg1"/>
                </a:solidFill>
              </a:rPr>
              <a:t> of </a:t>
            </a:r>
            <a:r>
              <a:rPr lang="es-ES" sz="2800" dirty="0" err="1" smtClean="0">
                <a:solidFill>
                  <a:schemeClr val="bg1"/>
                </a:solidFill>
              </a:rPr>
              <a:t>literatures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given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away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was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always</a:t>
            </a:r>
            <a:r>
              <a:rPr lang="es-ES" sz="2800" dirty="0" smtClean="0">
                <a:solidFill>
                  <a:schemeClr val="bg1"/>
                </a:solidFill>
              </a:rPr>
              <a:t> a </a:t>
            </a:r>
            <a:r>
              <a:rPr lang="es-ES" sz="2800" dirty="0" err="1" smtClean="0">
                <a:solidFill>
                  <a:schemeClr val="bg1"/>
                </a:solidFill>
              </a:rPr>
              <a:t>part</a:t>
            </a:r>
            <a:r>
              <a:rPr lang="es-ES" sz="2800" dirty="0" smtClean="0">
                <a:solidFill>
                  <a:schemeClr val="bg1"/>
                </a:solidFill>
              </a:rPr>
              <a:t> of the </a:t>
            </a:r>
            <a:r>
              <a:rPr lang="es-ES" sz="2800" dirty="0" err="1" smtClean="0">
                <a:solidFill>
                  <a:schemeClr val="bg1"/>
                </a:solidFill>
              </a:rPr>
              <a:t>report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during</a:t>
            </a:r>
            <a:r>
              <a:rPr lang="es-ES" sz="2800" dirty="0" smtClean="0">
                <a:solidFill>
                  <a:schemeClr val="bg1"/>
                </a:solidFill>
              </a:rPr>
              <a:t> the lay-</a:t>
            </a:r>
            <a:r>
              <a:rPr lang="es-ES" sz="2800" dirty="0" err="1" smtClean="0">
                <a:solidFill>
                  <a:schemeClr val="bg1"/>
                </a:solidFill>
              </a:rPr>
              <a:t>activities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segment</a:t>
            </a:r>
            <a:r>
              <a:rPr lang="es-ES" sz="2800" dirty="0" smtClean="0">
                <a:solidFill>
                  <a:schemeClr val="bg1"/>
                </a:solidFill>
              </a:rPr>
              <a:t> in the </a:t>
            </a:r>
            <a:r>
              <a:rPr lang="es-ES" sz="2800" dirty="0" err="1" smtClean="0">
                <a:solidFill>
                  <a:schemeClr val="bg1"/>
                </a:solidFill>
              </a:rPr>
              <a:t>church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service</a:t>
            </a:r>
            <a:r>
              <a:rPr lang="es-ES" sz="2800" dirty="0" smtClean="0">
                <a:solidFill>
                  <a:schemeClr val="bg1"/>
                </a:solidFill>
              </a:rPr>
              <a:t> and a </a:t>
            </a:r>
            <a:r>
              <a:rPr lang="es-ES" sz="2800" dirty="0" err="1" smtClean="0">
                <a:solidFill>
                  <a:schemeClr val="bg1"/>
                </a:solidFill>
              </a:rPr>
              <a:t>quarterly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report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was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sent</a:t>
            </a:r>
            <a:r>
              <a:rPr lang="es-ES" sz="2800" dirty="0" smtClean="0">
                <a:solidFill>
                  <a:schemeClr val="bg1"/>
                </a:solidFill>
              </a:rPr>
              <a:t> to the </a:t>
            </a:r>
            <a:r>
              <a:rPr lang="es-ES" sz="2800" dirty="0" err="1" smtClean="0">
                <a:solidFill>
                  <a:schemeClr val="bg1"/>
                </a:solidFill>
              </a:rPr>
              <a:t>Conference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or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Mission</a:t>
            </a:r>
            <a:r>
              <a:rPr lang="es-ES" sz="28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s-ES" sz="2800" dirty="0" smtClean="0">
                <a:solidFill>
                  <a:schemeClr val="bg1"/>
                </a:solidFill>
              </a:rPr>
              <a:t>Ellen </a:t>
            </a:r>
            <a:r>
              <a:rPr lang="es-ES" sz="2800" dirty="0">
                <a:solidFill>
                  <a:schemeClr val="bg1"/>
                </a:solidFill>
              </a:rPr>
              <a:t>G. </a:t>
            </a:r>
            <a:r>
              <a:rPr lang="es-ES" sz="2800" dirty="0" smtClean="0">
                <a:solidFill>
                  <a:schemeClr val="bg1"/>
                </a:solidFill>
              </a:rPr>
              <a:t>White </a:t>
            </a:r>
            <a:r>
              <a:rPr lang="es-ES" sz="2800" dirty="0" err="1" smtClean="0">
                <a:solidFill>
                  <a:schemeClr val="bg1"/>
                </a:solidFill>
              </a:rPr>
              <a:t>wrote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about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this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missionary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work</a:t>
            </a:r>
            <a:r>
              <a:rPr lang="es-ES" sz="2800" dirty="0" smtClean="0">
                <a:solidFill>
                  <a:schemeClr val="bg1"/>
                </a:solidFill>
              </a:rPr>
              <a:t>: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304800" cy="304800"/>
          </a:xfrm>
        </p:spPr>
        <p:txBody>
          <a:bodyPr/>
          <a:lstStyle/>
          <a:p>
            <a:pPr>
              <a:defRPr/>
            </a:pPr>
            <a:fld id="{A59D4015-3057-49E2-A3F0-9074F48B69A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1148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FF00"/>
                </a:solidFill>
              </a:rPr>
              <a:t>“…I </a:t>
            </a:r>
            <a:r>
              <a:rPr lang="es-ES" sz="2800" b="1" dirty="0" err="1" smtClean="0">
                <a:solidFill>
                  <a:srgbClr val="FFFF00"/>
                </a:solidFill>
              </a:rPr>
              <a:t>believe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that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this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kind</a:t>
            </a:r>
            <a:r>
              <a:rPr lang="es-ES" sz="2800" b="1" dirty="0" smtClean="0">
                <a:solidFill>
                  <a:srgbClr val="FFFF00"/>
                </a:solidFill>
              </a:rPr>
              <a:t> of </a:t>
            </a:r>
            <a:r>
              <a:rPr lang="es-ES" sz="2800" b="1" dirty="0" err="1" smtClean="0">
                <a:solidFill>
                  <a:srgbClr val="FFFF00"/>
                </a:solidFill>
              </a:rPr>
              <a:t>work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which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characterize</a:t>
            </a:r>
            <a:r>
              <a:rPr lang="es-ES" sz="2800" b="1" dirty="0" smtClean="0">
                <a:solidFill>
                  <a:srgbClr val="FFFF00"/>
                </a:solidFill>
              </a:rPr>
              <a:t> the </a:t>
            </a:r>
            <a:r>
              <a:rPr lang="es-ES" sz="2800" b="1" dirty="0" err="1" smtClean="0">
                <a:solidFill>
                  <a:srgbClr val="FFFF00"/>
                </a:solidFill>
              </a:rPr>
              <a:t>Leaflet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Society</a:t>
            </a:r>
            <a:r>
              <a:rPr lang="es-ES" sz="2800" b="1" dirty="0" smtClean="0">
                <a:solidFill>
                  <a:srgbClr val="FFFF00"/>
                </a:solidFill>
              </a:rPr>
              <a:t> and </a:t>
            </a:r>
            <a:r>
              <a:rPr lang="es-ES" sz="2800" b="1" dirty="0" err="1" smtClean="0">
                <a:solidFill>
                  <a:srgbClr val="FFFF00"/>
                </a:solidFill>
              </a:rPr>
              <a:t>its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work</a:t>
            </a:r>
            <a:r>
              <a:rPr lang="es-ES" sz="2800" b="1" dirty="0" smtClean="0">
                <a:solidFill>
                  <a:srgbClr val="FFFF00"/>
                </a:solidFill>
              </a:rPr>
              <a:t> and in </a:t>
            </a:r>
            <a:r>
              <a:rPr lang="es-ES" sz="2800" b="1" dirty="0" err="1" smtClean="0">
                <a:solidFill>
                  <a:srgbClr val="FFFF00"/>
                </a:solidFill>
              </a:rPr>
              <a:t>which</a:t>
            </a:r>
            <a:r>
              <a:rPr lang="es-ES" sz="2800" b="1" dirty="0" smtClean="0">
                <a:solidFill>
                  <a:srgbClr val="FFFF00"/>
                </a:solidFill>
              </a:rPr>
              <a:t> the </a:t>
            </a:r>
            <a:r>
              <a:rPr lang="es-ES" sz="2800" b="1" dirty="0" err="1" smtClean="0">
                <a:solidFill>
                  <a:srgbClr val="FFFF00"/>
                </a:solidFill>
              </a:rPr>
              <a:t>greatest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part</a:t>
            </a:r>
            <a:r>
              <a:rPr lang="es-ES" sz="2800" b="1" dirty="0" smtClean="0">
                <a:solidFill>
                  <a:srgbClr val="FFFF00"/>
                </a:solidFill>
              </a:rPr>
              <a:t> of the </a:t>
            </a:r>
            <a:r>
              <a:rPr lang="es-ES" sz="2800" b="1" dirty="0" err="1" smtClean="0">
                <a:solidFill>
                  <a:srgbClr val="FFFF00"/>
                </a:solidFill>
              </a:rPr>
              <a:t>church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members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could</a:t>
            </a:r>
            <a:r>
              <a:rPr lang="es-ES" sz="2800" b="1" dirty="0" smtClean="0">
                <a:solidFill>
                  <a:srgbClr val="FFFF00"/>
                </a:solidFill>
              </a:rPr>
              <a:t>  and </a:t>
            </a:r>
            <a:r>
              <a:rPr lang="es-ES" sz="2800" b="1" dirty="0" err="1" smtClean="0">
                <a:solidFill>
                  <a:srgbClr val="FFFF00"/>
                </a:solidFill>
              </a:rPr>
              <a:t>should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participate</a:t>
            </a:r>
            <a:r>
              <a:rPr lang="es-ES" sz="2800" b="1" i="1" dirty="0" smtClean="0">
                <a:solidFill>
                  <a:srgbClr val="FFFF00"/>
                </a:solidFill>
              </a:rPr>
              <a:t>, </a:t>
            </a:r>
            <a:r>
              <a:rPr lang="es-ES" sz="2800" b="1" i="1" dirty="0" err="1" smtClean="0">
                <a:solidFill>
                  <a:srgbClr val="FFFF00"/>
                </a:solidFill>
              </a:rPr>
              <a:t>should</a:t>
            </a:r>
            <a:r>
              <a:rPr lang="es-ES" sz="2800" b="1" i="1" dirty="0" smtClean="0">
                <a:solidFill>
                  <a:srgbClr val="FFFF00"/>
                </a:solidFill>
              </a:rPr>
              <a:t> </a:t>
            </a:r>
            <a:r>
              <a:rPr lang="es-ES" sz="2800" b="1" i="1" dirty="0" err="1" smtClean="0">
                <a:solidFill>
                  <a:srgbClr val="FFFF00"/>
                </a:solidFill>
              </a:rPr>
              <a:t>receive</a:t>
            </a:r>
            <a:r>
              <a:rPr lang="es-ES" sz="2800" b="1" i="1" dirty="0" smtClean="0">
                <a:solidFill>
                  <a:srgbClr val="FFFF00"/>
                </a:solidFill>
              </a:rPr>
              <a:t> </a:t>
            </a:r>
            <a:r>
              <a:rPr lang="es-ES" sz="2800" b="1" i="1" dirty="0" err="1" smtClean="0">
                <a:solidFill>
                  <a:srgbClr val="FFFF00"/>
                </a:solidFill>
              </a:rPr>
              <a:t>our</a:t>
            </a:r>
            <a:r>
              <a:rPr lang="es-ES" sz="2800" b="1" i="1" dirty="0" smtClean="0">
                <a:solidFill>
                  <a:srgbClr val="FFFF00"/>
                </a:solidFill>
              </a:rPr>
              <a:t> </a:t>
            </a:r>
            <a:r>
              <a:rPr lang="es-ES" sz="2800" b="1" i="1" dirty="0" err="1" smtClean="0">
                <a:solidFill>
                  <a:srgbClr val="FFFF00"/>
                </a:solidFill>
              </a:rPr>
              <a:t>attention</a:t>
            </a:r>
            <a:r>
              <a:rPr lang="es-ES" sz="2800" b="1" i="1" dirty="0" smtClean="0">
                <a:solidFill>
                  <a:srgbClr val="FFFF00"/>
                </a:solidFill>
              </a:rPr>
              <a:t> and </a:t>
            </a:r>
            <a:r>
              <a:rPr lang="es-ES" sz="2800" b="1" i="1" dirty="0" err="1" smtClean="0">
                <a:solidFill>
                  <a:srgbClr val="FFFF00"/>
                </a:solidFill>
              </a:rPr>
              <a:t>support</a:t>
            </a:r>
            <a:r>
              <a:rPr lang="es-ES" sz="2800" b="1" i="1" dirty="0" smtClean="0">
                <a:solidFill>
                  <a:srgbClr val="FFFF00"/>
                </a:solidFill>
              </a:rPr>
              <a:t>”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200" dirty="0" smtClean="0">
                <a:solidFill>
                  <a:srgbClr val="FFFF00"/>
                </a:solidFill>
              </a:rPr>
              <a:t> </a:t>
            </a:r>
            <a:r>
              <a:rPr lang="es-ES" dirty="0" smtClean="0">
                <a:solidFill>
                  <a:srgbClr val="FFFF00"/>
                </a:solidFill>
              </a:rPr>
              <a:t>(</a:t>
            </a:r>
            <a:r>
              <a:rPr lang="es-ES" i="1" dirty="0" smtClean="0">
                <a:solidFill>
                  <a:srgbClr val="FFFF00"/>
                </a:solidFill>
              </a:rPr>
              <a:t>Review and </a:t>
            </a:r>
            <a:r>
              <a:rPr lang="es-ES" i="1" dirty="0" err="1" smtClean="0">
                <a:solidFill>
                  <a:srgbClr val="FFFF00"/>
                </a:solidFill>
              </a:rPr>
              <a:t>Herald</a:t>
            </a:r>
            <a:r>
              <a:rPr lang="es-ES" dirty="0" smtClean="0">
                <a:solidFill>
                  <a:srgbClr val="FFFF00"/>
                </a:solidFill>
              </a:rPr>
              <a:t>, </a:t>
            </a:r>
            <a:r>
              <a:rPr lang="es-ES" dirty="0" err="1" smtClean="0">
                <a:solidFill>
                  <a:srgbClr val="FFFF00"/>
                </a:solidFill>
              </a:rPr>
              <a:t>November</a:t>
            </a:r>
            <a:r>
              <a:rPr lang="es-ES" dirty="0" smtClean="0">
                <a:solidFill>
                  <a:srgbClr val="FFFF00"/>
                </a:solidFill>
              </a:rPr>
              <a:t>  6, 1888, p. 7)</a:t>
            </a:r>
            <a:r>
              <a:rPr lang="es-ES" sz="2200" dirty="0" smtClean="0">
                <a:solidFill>
                  <a:srgbClr val="FFFF00"/>
                </a:solidFill>
              </a:rPr>
              <a:t>.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A. </a:t>
            </a:r>
            <a:r>
              <a:rPr lang="en-U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DIVINE INSTRUCTION FOR THE </a:t>
            </a:r>
            <a:br>
              <a:rPr lang="en-U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LOCAL CHURCH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44195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Divine counsel for the church today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/>
            <a:r>
              <a:rPr lang="es-ES" sz="2800" dirty="0" smtClean="0"/>
              <a:t>Ellen G. White </a:t>
            </a:r>
            <a:r>
              <a:rPr lang="es-ES" sz="2800" dirty="0" err="1" smtClean="0"/>
              <a:t>pointed</a:t>
            </a:r>
            <a:r>
              <a:rPr lang="es-ES" sz="2800" dirty="0" smtClean="0"/>
              <a:t> </a:t>
            </a:r>
            <a:r>
              <a:rPr lang="es-ES" sz="2800" dirty="0" err="1" smtClean="0"/>
              <a:t>out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</a:t>
            </a:r>
            <a:r>
              <a:rPr lang="es-ES" sz="2800" dirty="0" err="1" smtClean="0"/>
              <a:t>God</a:t>
            </a:r>
            <a:r>
              <a:rPr lang="es-ES" sz="2800" dirty="0" smtClean="0"/>
              <a:t> </a:t>
            </a:r>
            <a:r>
              <a:rPr lang="es-ES" sz="2800" dirty="0" err="1" smtClean="0"/>
              <a:t>desires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the </a:t>
            </a:r>
            <a:r>
              <a:rPr lang="es-ES" sz="2800" dirty="0" err="1" smtClean="0"/>
              <a:t>entire</a:t>
            </a:r>
            <a:r>
              <a:rPr lang="es-ES" sz="2800" dirty="0" smtClean="0"/>
              <a:t> </a:t>
            </a:r>
            <a:r>
              <a:rPr lang="es-ES" sz="2800" dirty="0" err="1" smtClean="0"/>
              <a:t>church</a:t>
            </a:r>
            <a:r>
              <a:rPr lang="es-ES" sz="2800" dirty="0" smtClean="0"/>
              <a:t> </a:t>
            </a:r>
            <a:r>
              <a:rPr lang="es-ES" sz="2800" dirty="0" err="1" smtClean="0"/>
              <a:t>be</a:t>
            </a:r>
            <a:r>
              <a:rPr lang="es-ES" sz="2800" dirty="0" smtClean="0"/>
              <a:t> </a:t>
            </a:r>
            <a:r>
              <a:rPr lang="es-ES" sz="2800" dirty="0" err="1" smtClean="0"/>
              <a:t>involved</a:t>
            </a:r>
            <a:r>
              <a:rPr lang="es-ES" sz="2800" dirty="0" smtClean="0"/>
              <a:t> in the </a:t>
            </a:r>
            <a:r>
              <a:rPr lang="es-ES" sz="2800" dirty="0" err="1" smtClean="0"/>
              <a:t>work</a:t>
            </a:r>
            <a:r>
              <a:rPr lang="es-ES" sz="2800" dirty="0" smtClean="0"/>
              <a:t> of </a:t>
            </a:r>
            <a:r>
              <a:rPr lang="es-ES" sz="2800" dirty="0" err="1" smtClean="0"/>
              <a:t>taking</a:t>
            </a:r>
            <a:r>
              <a:rPr lang="es-ES" sz="2800" dirty="0" smtClean="0"/>
              <a:t> the </a:t>
            </a:r>
            <a:r>
              <a:rPr lang="es-ES" sz="2800" dirty="0" err="1" smtClean="0"/>
              <a:t>gospel</a:t>
            </a:r>
            <a:r>
              <a:rPr lang="es-ES" sz="2800" dirty="0" smtClean="0"/>
              <a:t> </a:t>
            </a:r>
            <a:r>
              <a:rPr lang="es-ES" sz="2800" dirty="0" err="1" smtClean="0"/>
              <a:t>message</a:t>
            </a:r>
            <a:r>
              <a:rPr lang="es-ES" sz="2800" dirty="0" smtClean="0"/>
              <a:t> to </a:t>
            </a:r>
            <a:r>
              <a:rPr lang="es-ES" sz="2800" dirty="0" err="1" smtClean="0"/>
              <a:t>every</a:t>
            </a:r>
            <a:r>
              <a:rPr lang="es-ES" sz="2800" dirty="0" smtClean="0"/>
              <a:t> </a:t>
            </a:r>
            <a:r>
              <a:rPr lang="es-ES" sz="2800" dirty="0" err="1" smtClean="0"/>
              <a:t>nation</a:t>
            </a:r>
            <a:r>
              <a:rPr lang="es-ES" sz="2800" dirty="0" smtClean="0"/>
              <a:t>, </a:t>
            </a:r>
            <a:r>
              <a:rPr lang="es-ES" sz="2800" dirty="0" err="1" smtClean="0"/>
              <a:t>kindred</a:t>
            </a:r>
            <a:r>
              <a:rPr lang="es-ES" sz="2800" dirty="0" smtClean="0"/>
              <a:t>, </a:t>
            </a:r>
            <a:r>
              <a:rPr lang="es-ES" sz="2800" dirty="0" err="1" smtClean="0"/>
              <a:t>tongue</a:t>
            </a:r>
            <a:r>
              <a:rPr lang="es-ES" sz="2800" dirty="0" smtClean="0"/>
              <a:t> and </a:t>
            </a:r>
            <a:r>
              <a:rPr lang="es-ES" sz="2800" dirty="0" err="1" smtClean="0"/>
              <a:t>people</a:t>
            </a:r>
            <a:r>
              <a:rPr lang="es-ES" sz="2800" dirty="0" smtClean="0"/>
              <a:t>. </a:t>
            </a:r>
            <a:r>
              <a:rPr lang="es-ES" sz="2000" dirty="0" smtClean="0"/>
              <a:t>(</a:t>
            </a:r>
            <a:r>
              <a:rPr lang="es-ES" sz="2000" i="1" dirty="0" err="1" smtClean="0"/>
              <a:t>Review</a:t>
            </a:r>
            <a:r>
              <a:rPr lang="es-ES" sz="2000" i="1" dirty="0" smtClean="0"/>
              <a:t> and Herald</a:t>
            </a:r>
            <a:r>
              <a:rPr lang="es-ES" sz="2000" dirty="0" smtClean="0"/>
              <a:t>, June 17, 1893).</a:t>
            </a:r>
            <a:r>
              <a:rPr lang="es-ES" sz="2800" dirty="0" smtClean="0"/>
              <a:t> </a:t>
            </a:r>
            <a:endParaRPr lang="en-US" sz="2800" dirty="0" smtClean="0"/>
          </a:p>
          <a:p>
            <a:pPr algn="just"/>
            <a:r>
              <a:rPr lang="es-ES" sz="2600" dirty="0" err="1" smtClean="0"/>
              <a:t>She</a:t>
            </a:r>
            <a:r>
              <a:rPr lang="es-ES" sz="2600" dirty="0" smtClean="0"/>
              <a:t> </a:t>
            </a:r>
            <a:r>
              <a:rPr lang="es-ES" sz="2600" dirty="0" err="1" smtClean="0"/>
              <a:t>also</a:t>
            </a:r>
            <a:r>
              <a:rPr lang="es-ES" sz="2600" dirty="0" smtClean="0"/>
              <a:t> </a:t>
            </a:r>
            <a:r>
              <a:rPr lang="es-ES" sz="2600" dirty="0" err="1" smtClean="0"/>
              <a:t>said</a:t>
            </a:r>
            <a:r>
              <a:rPr lang="es-ES" sz="2600" dirty="0" smtClean="0"/>
              <a:t> </a:t>
            </a:r>
            <a:r>
              <a:rPr lang="es-ES" sz="2600" dirty="0" err="1" smtClean="0"/>
              <a:t>that</a:t>
            </a:r>
            <a:r>
              <a:rPr lang="es-ES" sz="2600" dirty="0" smtClean="0"/>
              <a:t>: “</a:t>
            </a:r>
            <a:r>
              <a:rPr lang="es-ES" sz="2600" i="1" dirty="0" err="1" smtClean="0"/>
              <a:t>Infidel</a:t>
            </a:r>
            <a:r>
              <a:rPr lang="es-ES" sz="2600" i="1" dirty="0" smtClean="0"/>
              <a:t>  </a:t>
            </a:r>
            <a:r>
              <a:rPr lang="es-ES" sz="2600" i="1" dirty="0" err="1" smtClean="0"/>
              <a:t>publications</a:t>
            </a:r>
            <a:r>
              <a:rPr lang="es-ES" sz="2600" i="1" dirty="0" smtClean="0"/>
              <a:t> are </a:t>
            </a:r>
            <a:r>
              <a:rPr lang="es-ES" sz="2600" i="1" dirty="0" err="1" smtClean="0"/>
              <a:t>scattered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broadcast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throughout</a:t>
            </a:r>
            <a:r>
              <a:rPr lang="es-ES" sz="2600" i="1" dirty="0" smtClean="0"/>
              <a:t> the </a:t>
            </a:r>
            <a:r>
              <a:rPr lang="es-ES" sz="2600" i="1" dirty="0" err="1" smtClean="0"/>
              <a:t>land</a:t>
            </a:r>
            <a:r>
              <a:rPr lang="es-ES" sz="2600" i="1" dirty="0" smtClean="0"/>
              <a:t>. Why </a:t>
            </a:r>
            <a:r>
              <a:rPr lang="es-ES" sz="2600" i="1" dirty="0" err="1" smtClean="0"/>
              <a:t>should</a:t>
            </a:r>
            <a:r>
              <a:rPr lang="es-ES" sz="2600" i="1" dirty="0" smtClean="0"/>
              <a:t> not </a:t>
            </a:r>
            <a:r>
              <a:rPr lang="es-ES" sz="2600" i="1" dirty="0" err="1" smtClean="0"/>
              <a:t>every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member</a:t>
            </a:r>
            <a:r>
              <a:rPr lang="es-ES" sz="2600" i="1" dirty="0" smtClean="0"/>
              <a:t> of the </a:t>
            </a:r>
            <a:r>
              <a:rPr lang="es-ES" sz="2600" i="1" dirty="0" err="1" smtClean="0"/>
              <a:t>church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be</a:t>
            </a:r>
            <a:r>
              <a:rPr lang="es-ES" sz="2600" i="1" dirty="0" smtClean="0"/>
              <a:t> as </a:t>
            </a:r>
            <a:r>
              <a:rPr lang="es-ES" sz="2600" i="1" dirty="0" err="1" smtClean="0"/>
              <a:t>deeply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interested</a:t>
            </a:r>
            <a:r>
              <a:rPr lang="es-ES" sz="2600" i="1" dirty="0" smtClean="0"/>
              <a:t> in </a:t>
            </a:r>
            <a:r>
              <a:rPr lang="es-ES" sz="2600" i="1" dirty="0" err="1" smtClean="0"/>
              <a:t>sending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forth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publications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that</a:t>
            </a:r>
            <a:r>
              <a:rPr lang="es-ES" sz="2600" i="1" dirty="0" smtClean="0"/>
              <a:t> will </a:t>
            </a:r>
            <a:r>
              <a:rPr lang="es-ES" sz="2600" i="1" dirty="0" err="1" smtClean="0"/>
              <a:t>elevate</a:t>
            </a:r>
            <a:r>
              <a:rPr lang="es-ES" sz="2600" i="1" dirty="0" smtClean="0"/>
              <a:t> the </a:t>
            </a:r>
            <a:r>
              <a:rPr lang="es-ES" sz="2600" i="1" dirty="0" err="1" smtClean="0"/>
              <a:t>minds</a:t>
            </a:r>
            <a:r>
              <a:rPr lang="es-ES" sz="2600" i="1" dirty="0" smtClean="0"/>
              <a:t> of the </a:t>
            </a:r>
            <a:r>
              <a:rPr lang="es-ES" sz="2600" i="1" dirty="0" err="1" smtClean="0"/>
              <a:t>people</a:t>
            </a:r>
            <a:r>
              <a:rPr lang="es-ES" sz="2600" i="1" dirty="0" smtClean="0"/>
              <a:t>…?”</a:t>
            </a:r>
            <a:r>
              <a:rPr lang="es-ES" sz="2600" dirty="0" smtClean="0"/>
              <a:t> </a:t>
            </a:r>
            <a:r>
              <a:rPr lang="es-ES" sz="2000" dirty="0" smtClean="0"/>
              <a:t>(Christian </a:t>
            </a:r>
            <a:r>
              <a:rPr lang="es-ES" sz="2000" dirty="0" err="1" smtClean="0"/>
              <a:t>Service</a:t>
            </a:r>
            <a:r>
              <a:rPr lang="es-ES" sz="2000" dirty="0" smtClean="0"/>
              <a:t>, p. 146).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648201"/>
          </a:xfrm>
        </p:spPr>
        <p:txBody>
          <a:bodyPr/>
          <a:lstStyle/>
          <a:p>
            <a:r>
              <a:rPr lang="es-ES" sz="2800" dirty="0" smtClean="0"/>
              <a:t>The </a:t>
            </a:r>
            <a:r>
              <a:rPr lang="es-ES" sz="2800" dirty="0" err="1" smtClean="0"/>
              <a:t>servant</a:t>
            </a:r>
            <a:r>
              <a:rPr lang="es-ES" sz="2800" dirty="0" smtClean="0"/>
              <a:t> of </a:t>
            </a:r>
            <a:r>
              <a:rPr lang="es-ES" sz="2800" dirty="0" err="1" smtClean="0"/>
              <a:t>God</a:t>
            </a:r>
            <a:r>
              <a:rPr lang="es-ES" sz="2800" dirty="0" smtClean="0"/>
              <a:t> </a:t>
            </a:r>
            <a:r>
              <a:rPr lang="es-ES" sz="2800" dirty="0" err="1" smtClean="0"/>
              <a:t>affirmed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the </a:t>
            </a:r>
            <a:r>
              <a:rPr lang="es-ES" sz="2800" dirty="0" err="1" smtClean="0"/>
              <a:t>church</a:t>
            </a:r>
            <a:r>
              <a:rPr lang="es-ES" sz="2800" dirty="0" smtClean="0"/>
              <a:t> </a:t>
            </a:r>
            <a:r>
              <a:rPr lang="es-ES" sz="2800" dirty="0" err="1" smtClean="0"/>
              <a:t>members</a:t>
            </a:r>
            <a:r>
              <a:rPr lang="es-ES" sz="2800" dirty="0" smtClean="0"/>
              <a:t> </a:t>
            </a:r>
            <a:r>
              <a:rPr lang="es-ES" sz="2800" dirty="0" err="1" smtClean="0"/>
              <a:t>should</a:t>
            </a:r>
            <a:r>
              <a:rPr lang="es-ES" sz="2800" dirty="0" smtClean="0"/>
              <a:t> </a:t>
            </a:r>
            <a:r>
              <a:rPr lang="es-ES" sz="2800" dirty="0" err="1" smtClean="0"/>
              <a:t>sell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give</a:t>
            </a:r>
            <a:r>
              <a:rPr lang="es-ES" sz="2800" dirty="0" smtClean="0"/>
              <a:t> </a:t>
            </a:r>
            <a:r>
              <a:rPr lang="es-ES" sz="2800" dirty="0" err="1" smtClean="0"/>
              <a:t>away</a:t>
            </a:r>
            <a:r>
              <a:rPr lang="es-ES" sz="2800" dirty="0" smtClean="0"/>
              <a:t> </a:t>
            </a:r>
            <a:r>
              <a:rPr lang="es-ES" sz="2800" dirty="0" err="1" smtClean="0"/>
              <a:t>literature</a:t>
            </a:r>
            <a:r>
              <a:rPr lang="es-ES" sz="2800" dirty="0" smtClean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Manuscript</a:t>
            </a:r>
            <a:r>
              <a:rPr lang="es-ES" sz="2400" dirty="0" smtClean="0"/>
              <a:t> 126, 1902)</a:t>
            </a:r>
            <a:r>
              <a:rPr lang="es-ES" sz="2800" dirty="0" smtClean="0"/>
              <a:t>.  </a:t>
            </a:r>
          </a:p>
          <a:p>
            <a:r>
              <a:rPr lang="es-ES" sz="2800" dirty="0" err="1" smtClean="0"/>
              <a:t>She</a:t>
            </a:r>
            <a:r>
              <a:rPr lang="es-ES" sz="2800" dirty="0" smtClean="0"/>
              <a:t> </a:t>
            </a:r>
            <a:r>
              <a:rPr lang="es-ES" sz="2800" dirty="0" err="1" smtClean="0"/>
              <a:t>also</a:t>
            </a:r>
            <a:r>
              <a:rPr lang="es-ES" sz="2800" dirty="0" smtClean="0"/>
              <a:t> </a:t>
            </a:r>
            <a:r>
              <a:rPr lang="es-ES" sz="2800" dirty="0" err="1" smtClean="0"/>
              <a:t>said</a:t>
            </a:r>
            <a:r>
              <a:rPr lang="es-ES" sz="2800" dirty="0" smtClean="0"/>
              <a:t>, “to </a:t>
            </a:r>
            <a:r>
              <a:rPr lang="es-ES" sz="2800" dirty="0" err="1" smtClean="0"/>
              <a:t>ask</a:t>
            </a:r>
            <a:r>
              <a:rPr lang="es-ES" sz="2800" dirty="0" smtClean="0"/>
              <a:t> </a:t>
            </a:r>
            <a:r>
              <a:rPr lang="es-ES" sz="2800" dirty="0" err="1" smtClean="0"/>
              <a:t>every</a:t>
            </a:r>
            <a:r>
              <a:rPr lang="es-ES" sz="2800" dirty="0" smtClean="0"/>
              <a:t> </a:t>
            </a:r>
            <a:r>
              <a:rPr lang="es-ES" sz="2800" dirty="0" err="1" smtClean="0"/>
              <a:t>Adventist</a:t>
            </a:r>
            <a:r>
              <a:rPr lang="es-ES" sz="2800" dirty="0" smtClean="0"/>
              <a:t> </a:t>
            </a:r>
            <a:r>
              <a:rPr lang="es-ES" sz="2800" dirty="0" err="1" smtClean="0"/>
              <a:t>believer</a:t>
            </a:r>
            <a:r>
              <a:rPr lang="es-ES" sz="2800" dirty="0" smtClean="0"/>
              <a:t> to </a:t>
            </a:r>
            <a:r>
              <a:rPr lang="es-ES" sz="2800" dirty="0" err="1" smtClean="0"/>
              <a:t>scatter</a:t>
            </a:r>
            <a:r>
              <a:rPr lang="es-ES" sz="2800" dirty="0" smtClean="0"/>
              <a:t> </a:t>
            </a:r>
            <a:r>
              <a:rPr lang="es-ES" sz="2800" dirty="0" err="1" smtClean="0"/>
              <a:t>tracts</a:t>
            </a:r>
            <a:r>
              <a:rPr lang="es-ES" sz="2800" dirty="0" smtClean="0"/>
              <a:t>, </a:t>
            </a:r>
            <a:r>
              <a:rPr lang="es-ES" sz="2800" dirty="0" err="1" smtClean="0"/>
              <a:t>leaflets</a:t>
            </a:r>
            <a:r>
              <a:rPr lang="es-ES" sz="2800" dirty="0" smtClean="0"/>
              <a:t> and </a:t>
            </a:r>
            <a:r>
              <a:rPr lang="es-ES" sz="2800" dirty="0" err="1" smtClean="0"/>
              <a:t>books</a:t>
            </a:r>
            <a:r>
              <a:rPr lang="es-ES" sz="2800" dirty="0" smtClean="0"/>
              <a:t> </a:t>
            </a:r>
            <a:r>
              <a:rPr lang="es-ES" sz="2800" dirty="0" err="1" smtClean="0"/>
              <a:t>containing</a:t>
            </a:r>
            <a:r>
              <a:rPr lang="es-ES" sz="2800" dirty="0" smtClean="0"/>
              <a:t> the </a:t>
            </a:r>
            <a:r>
              <a:rPr lang="es-ES" sz="2800" dirty="0" err="1" smtClean="0"/>
              <a:t>message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this</a:t>
            </a:r>
            <a:r>
              <a:rPr lang="es-ES" sz="2800" dirty="0" smtClean="0"/>
              <a:t> time” </a:t>
            </a:r>
            <a:r>
              <a:rPr lang="es-ES" sz="2400" dirty="0" smtClean="0"/>
              <a:t>(</a:t>
            </a:r>
            <a:r>
              <a:rPr lang="es-ES" sz="2400" i="1" dirty="0" err="1" smtClean="0"/>
              <a:t>Review</a:t>
            </a:r>
            <a:r>
              <a:rPr lang="es-ES" sz="2400" i="1" dirty="0" smtClean="0"/>
              <a:t> and Herald</a:t>
            </a:r>
            <a:r>
              <a:rPr lang="es-ES" sz="2400" dirty="0" smtClean="0"/>
              <a:t>, </a:t>
            </a:r>
            <a:r>
              <a:rPr lang="es-ES" sz="2400" dirty="0" err="1" smtClean="0"/>
              <a:t>November</a:t>
            </a:r>
            <a:r>
              <a:rPr lang="es-ES" sz="2400" dirty="0" smtClean="0"/>
              <a:t> 5, 1904)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“The </a:t>
            </a:r>
            <a:r>
              <a:rPr lang="es-ES" sz="2800" dirty="0" err="1" smtClean="0"/>
              <a:t>churches</a:t>
            </a:r>
            <a:r>
              <a:rPr lang="es-ES" sz="2800" dirty="0" smtClean="0"/>
              <a:t> </a:t>
            </a:r>
            <a:r>
              <a:rPr lang="es-ES" sz="2800" dirty="0" err="1" smtClean="0"/>
              <a:t>everywhere</a:t>
            </a:r>
            <a:r>
              <a:rPr lang="es-ES" sz="2800" dirty="0" smtClean="0"/>
              <a:t> </a:t>
            </a:r>
            <a:r>
              <a:rPr lang="es-ES" sz="2800" dirty="0" err="1" smtClean="0"/>
              <a:t>should</a:t>
            </a:r>
            <a:r>
              <a:rPr lang="es-ES" sz="2800" dirty="0" smtClean="0"/>
              <a:t> </a:t>
            </a:r>
            <a:r>
              <a:rPr lang="es-ES" sz="2800" dirty="0" err="1" smtClean="0"/>
              <a:t>have</a:t>
            </a:r>
            <a:r>
              <a:rPr lang="es-ES" sz="2800" dirty="0" smtClean="0"/>
              <a:t> the </a:t>
            </a:r>
            <a:r>
              <a:rPr lang="es-ES" sz="2800" dirty="0" err="1" smtClean="0"/>
              <a:t>most</a:t>
            </a:r>
            <a:r>
              <a:rPr lang="es-ES" sz="2800" dirty="0" smtClean="0"/>
              <a:t> </a:t>
            </a:r>
            <a:r>
              <a:rPr lang="es-ES" sz="2800" dirty="0" err="1" smtClean="0"/>
              <a:t>profound</a:t>
            </a:r>
            <a:r>
              <a:rPr lang="es-ES" sz="2800" dirty="0" smtClean="0"/>
              <a:t> </a:t>
            </a:r>
            <a:r>
              <a:rPr lang="es-ES" sz="2800" dirty="0" err="1" smtClean="0"/>
              <a:t>interest</a:t>
            </a:r>
            <a:r>
              <a:rPr lang="es-ES" sz="2800" dirty="0" smtClean="0"/>
              <a:t> in </a:t>
            </a:r>
            <a:r>
              <a:rPr lang="es-ES" sz="2800" dirty="0" err="1" smtClean="0"/>
              <a:t>doing</a:t>
            </a:r>
            <a:r>
              <a:rPr lang="es-ES" sz="2800" dirty="0" smtClean="0"/>
              <a:t> </a:t>
            </a: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missionary</a:t>
            </a:r>
            <a:r>
              <a:rPr lang="es-ES" sz="2800" dirty="0" smtClean="0"/>
              <a:t> </a:t>
            </a:r>
            <a:r>
              <a:rPr lang="es-ES" sz="2800" dirty="0" err="1" smtClean="0"/>
              <a:t>work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the </a:t>
            </a:r>
            <a:r>
              <a:rPr lang="es-ES" sz="2800" dirty="0" err="1" smtClean="0"/>
              <a:t>printed</a:t>
            </a:r>
            <a:r>
              <a:rPr lang="es-ES" sz="2800" dirty="0" smtClean="0"/>
              <a:t> </a:t>
            </a:r>
            <a:r>
              <a:rPr lang="es-ES" sz="2800" dirty="0" err="1" smtClean="0"/>
              <a:t>pages</a:t>
            </a:r>
            <a:r>
              <a:rPr lang="es-ES" sz="2800" i="1" dirty="0" smtClean="0"/>
              <a:t>. </a:t>
            </a:r>
            <a:r>
              <a:rPr lang="es-ES" sz="2800" dirty="0" smtClean="0"/>
              <a:t>(4T 383.2)   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A. </a:t>
            </a:r>
            <a:r>
              <a:rPr lang="en-U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DIVINE INSTRUCTION FOR</a:t>
            </a:r>
            <a:br>
              <a:rPr lang="en-U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LOCAL CHURCH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8915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Publishing Ministries Department in the Local Church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600" dirty="0" smtClean="0"/>
              <a:t>- The </a:t>
            </a:r>
            <a:r>
              <a:rPr lang="es-ES" sz="2600" dirty="0" err="1" smtClean="0"/>
              <a:t>church</a:t>
            </a:r>
            <a:r>
              <a:rPr lang="es-ES" sz="2600" dirty="0" smtClean="0"/>
              <a:t> Manual </a:t>
            </a:r>
            <a:r>
              <a:rPr lang="es-ES" sz="2600" dirty="0" err="1" smtClean="0"/>
              <a:t>points</a:t>
            </a:r>
            <a:r>
              <a:rPr lang="es-ES" sz="2600" dirty="0" smtClean="0"/>
              <a:t> </a:t>
            </a:r>
            <a:r>
              <a:rPr lang="es-ES" sz="2600" dirty="0" err="1" smtClean="0"/>
              <a:t>out</a:t>
            </a:r>
            <a:r>
              <a:rPr lang="es-ES" sz="2600" dirty="0" smtClean="0"/>
              <a:t> </a:t>
            </a:r>
            <a:r>
              <a:rPr lang="es-ES" sz="2600" dirty="0" err="1" smtClean="0"/>
              <a:t>that</a:t>
            </a:r>
            <a:r>
              <a:rPr lang="es-ES" sz="2600" dirty="0" smtClean="0"/>
              <a:t> the Publishing Ministries Department </a:t>
            </a:r>
            <a:r>
              <a:rPr lang="es-ES" sz="2600" dirty="0" err="1" smtClean="0"/>
              <a:t>is</a:t>
            </a:r>
            <a:r>
              <a:rPr lang="es-ES" sz="2600" dirty="0" smtClean="0"/>
              <a:t> </a:t>
            </a:r>
            <a:r>
              <a:rPr lang="es-ES" sz="2600" dirty="0" err="1" smtClean="0"/>
              <a:t>organized</a:t>
            </a:r>
            <a:r>
              <a:rPr lang="es-ES" sz="2600" dirty="0" smtClean="0"/>
              <a:t> to </a:t>
            </a:r>
            <a:r>
              <a:rPr lang="es-ES" sz="2600" dirty="0" err="1" smtClean="0"/>
              <a:t>coordinte</a:t>
            </a:r>
            <a:r>
              <a:rPr lang="es-ES" sz="2600" dirty="0" smtClean="0"/>
              <a:t> and </a:t>
            </a:r>
            <a:r>
              <a:rPr lang="es-ES" sz="2600" dirty="0" err="1" smtClean="0"/>
              <a:t>promote</a:t>
            </a:r>
            <a:r>
              <a:rPr lang="es-ES" sz="2600" dirty="0" smtClean="0"/>
              <a:t> evangelism in the local </a:t>
            </a:r>
            <a:r>
              <a:rPr lang="es-ES" sz="2600" dirty="0" err="1" smtClean="0"/>
              <a:t>church</a:t>
            </a:r>
            <a:r>
              <a:rPr lang="es-ES" sz="2600" dirty="0" smtClean="0"/>
              <a:t>  </a:t>
            </a:r>
            <a:r>
              <a:rPr lang="es-ES" sz="2600" dirty="0" err="1" smtClean="0"/>
              <a:t>through</a:t>
            </a:r>
            <a:r>
              <a:rPr lang="es-ES" sz="2600" dirty="0" smtClean="0"/>
              <a:t> </a:t>
            </a:r>
            <a:r>
              <a:rPr lang="es-ES" sz="2600" dirty="0" err="1" smtClean="0"/>
              <a:t>publications</a:t>
            </a:r>
            <a:r>
              <a:rPr lang="es-ES" sz="2600" dirty="0" smtClean="0"/>
              <a:t>. </a:t>
            </a:r>
            <a:endParaRPr lang="es-ES" sz="2600" dirty="0"/>
          </a:p>
          <a:p>
            <a:pPr algn="just"/>
            <a:r>
              <a:rPr lang="es-ES" sz="2600" dirty="0" smtClean="0"/>
              <a:t>-  </a:t>
            </a:r>
            <a:r>
              <a:rPr lang="es-ES" sz="2600" dirty="0" err="1" smtClean="0"/>
              <a:t>Its</a:t>
            </a:r>
            <a:r>
              <a:rPr lang="es-ES" sz="2600" dirty="0" smtClean="0"/>
              <a:t> </a:t>
            </a:r>
            <a:r>
              <a:rPr lang="es-ES" sz="2600" dirty="0" err="1" smtClean="0"/>
              <a:t>purpose</a:t>
            </a:r>
            <a:r>
              <a:rPr lang="es-ES" sz="2600" dirty="0" smtClean="0"/>
              <a:t> </a:t>
            </a:r>
            <a:r>
              <a:rPr lang="es-ES" sz="2600" dirty="0" err="1" smtClean="0"/>
              <a:t>is</a:t>
            </a:r>
            <a:r>
              <a:rPr lang="es-ES" sz="2600" dirty="0" smtClean="0"/>
              <a:t> to </a:t>
            </a:r>
            <a:r>
              <a:rPr lang="es-ES" sz="2600" dirty="0" err="1" smtClean="0"/>
              <a:t>involve</a:t>
            </a:r>
            <a:r>
              <a:rPr lang="es-ES" sz="2600" dirty="0" smtClean="0"/>
              <a:t> </a:t>
            </a:r>
            <a:r>
              <a:rPr lang="es-ES" sz="2600" dirty="0" err="1" smtClean="0"/>
              <a:t>all</a:t>
            </a:r>
            <a:r>
              <a:rPr lang="es-ES" sz="2600" dirty="0" smtClean="0"/>
              <a:t> the </a:t>
            </a:r>
            <a:r>
              <a:rPr lang="es-ES" sz="2600" dirty="0" err="1" smtClean="0"/>
              <a:t>departaments</a:t>
            </a:r>
            <a:r>
              <a:rPr lang="es-ES" sz="2600" dirty="0" smtClean="0"/>
              <a:t> of the local </a:t>
            </a:r>
            <a:r>
              <a:rPr lang="es-ES" sz="2600" dirty="0" err="1" smtClean="0"/>
              <a:t>church</a:t>
            </a:r>
            <a:r>
              <a:rPr lang="es-ES" sz="2600" dirty="0" smtClean="0"/>
              <a:t> in the </a:t>
            </a:r>
            <a:r>
              <a:rPr lang="es-ES" sz="2600" dirty="0" err="1" smtClean="0"/>
              <a:t>promotion</a:t>
            </a:r>
            <a:r>
              <a:rPr lang="es-ES" sz="2600" dirty="0"/>
              <a:t>, </a:t>
            </a:r>
            <a:r>
              <a:rPr lang="es-ES" sz="2600" dirty="0" smtClean="0"/>
              <a:t>sales and </a:t>
            </a:r>
            <a:r>
              <a:rPr lang="es-ES" sz="2600" dirty="0" err="1" smtClean="0"/>
              <a:t>distribution</a:t>
            </a:r>
            <a:r>
              <a:rPr lang="es-ES" sz="2600" dirty="0" smtClean="0"/>
              <a:t> of </a:t>
            </a:r>
            <a:r>
              <a:rPr lang="es-ES" sz="2600" dirty="0" err="1" smtClean="0"/>
              <a:t>books</a:t>
            </a:r>
            <a:r>
              <a:rPr lang="es-ES" sz="2600" dirty="0" smtClean="0"/>
              <a:t>, magazines and </a:t>
            </a:r>
            <a:r>
              <a:rPr lang="es-ES" sz="2600" dirty="0" err="1" smtClean="0"/>
              <a:t>other</a:t>
            </a:r>
            <a:r>
              <a:rPr lang="es-ES" sz="2600" dirty="0" smtClean="0"/>
              <a:t> </a:t>
            </a:r>
            <a:r>
              <a:rPr lang="es-ES" sz="2600" dirty="0" err="1" smtClean="0"/>
              <a:t>literature</a:t>
            </a:r>
            <a:r>
              <a:rPr lang="es-ES" sz="2600" dirty="0" smtClean="0"/>
              <a:t>.</a:t>
            </a:r>
            <a:endParaRPr lang="es-ES" sz="2600" dirty="0"/>
          </a:p>
          <a:p>
            <a:pPr algn="just"/>
            <a:r>
              <a:rPr lang="es-ES" sz="2600" dirty="0" smtClean="0"/>
              <a:t>-  </a:t>
            </a:r>
            <a:r>
              <a:rPr lang="es-ES" sz="2600" dirty="0" err="1" smtClean="0"/>
              <a:t>They</a:t>
            </a:r>
            <a:r>
              <a:rPr lang="es-ES" sz="2600" dirty="0" smtClean="0"/>
              <a:t> </a:t>
            </a:r>
            <a:r>
              <a:rPr lang="es-ES" sz="2600" dirty="0" err="1" smtClean="0"/>
              <a:t>should</a:t>
            </a:r>
            <a:r>
              <a:rPr lang="es-ES" sz="2600" dirty="0" smtClean="0"/>
              <a:t> </a:t>
            </a:r>
            <a:r>
              <a:rPr lang="es-ES" sz="2600" dirty="0" err="1" smtClean="0"/>
              <a:t>work</a:t>
            </a:r>
            <a:r>
              <a:rPr lang="es-ES" sz="2600" dirty="0" smtClean="0"/>
              <a:t> </a:t>
            </a:r>
            <a:r>
              <a:rPr lang="es-ES" sz="2600" dirty="0" err="1" smtClean="0"/>
              <a:t>together</a:t>
            </a:r>
            <a:r>
              <a:rPr lang="es-ES" sz="2600" dirty="0" smtClean="0"/>
              <a:t> </a:t>
            </a:r>
            <a:r>
              <a:rPr lang="es-ES" sz="2600" dirty="0" err="1" smtClean="0"/>
              <a:t>with</a:t>
            </a:r>
            <a:r>
              <a:rPr lang="es-ES" sz="2600" dirty="0" smtClean="0"/>
              <a:t> the pastor and </a:t>
            </a:r>
            <a:r>
              <a:rPr lang="es-ES" sz="2600" dirty="0" err="1" smtClean="0"/>
              <a:t>different</a:t>
            </a:r>
            <a:r>
              <a:rPr lang="es-ES" sz="2600" dirty="0" smtClean="0"/>
              <a:t> </a:t>
            </a:r>
            <a:r>
              <a:rPr lang="es-ES" sz="2600" dirty="0" err="1" smtClean="0"/>
              <a:t>church</a:t>
            </a:r>
            <a:r>
              <a:rPr lang="es-ES" sz="2600" dirty="0" smtClean="0"/>
              <a:t> </a:t>
            </a:r>
            <a:r>
              <a:rPr lang="es-ES" sz="2600" dirty="0" err="1" smtClean="0"/>
              <a:t>departments</a:t>
            </a:r>
            <a:r>
              <a:rPr lang="es-ES" sz="2600" dirty="0" smtClean="0"/>
              <a:t> to plan </a:t>
            </a:r>
            <a:r>
              <a:rPr lang="es-ES" sz="2600" dirty="0" err="1" smtClean="0"/>
              <a:t>systematic</a:t>
            </a:r>
            <a:r>
              <a:rPr lang="es-ES" sz="2600" dirty="0" smtClean="0"/>
              <a:t> </a:t>
            </a:r>
            <a:r>
              <a:rPr lang="es-ES" sz="2600" dirty="0" err="1" smtClean="0"/>
              <a:t>ways</a:t>
            </a:r>
            <a:r>
              <a:rPr lang="es-ES" sz="2600" dirty="0" smtClean="0"/>
              <a:t> in </a:t>
            </a:r>
            <a:r>
              <a:rPr lang="es-ES" sz="2600" dirty="0" err="1" smtClean="0"/>
              <a:t>which</a:t>
            </a:r>
            <a:r>
              <a:rPr lang="es-ES" sz="2600" dirty="0" smtClean="0"/>
              <a:t> to </a:t>
            </a:r>
            <a:r>
              <a:rPr lang="es-ES" sz="2600" dirty="0" err="1" smtClean="0"/>
              <a:t>get</a:t>
            </a:r>
            <a:r>
              <a:rPr lang="es-ES" sz="2600" dirty="0" smtClean="0"/>
              <a:t> the </a:t>
            </a:r>
            <a:r>
              <a:rPr lang="es-ES" sz="2600" dirty="0" err="1" smtClean="0"/>
              <a:t>church</a:t>
            </a:r>
            <a:r>
              <a:rPr lang="es-ES" sz="2600" dirty="0" smtClean="0"/>
              <a:t> </a:t>
            </a:r>
            <a:r>
              <a:rPr lang="es-ES" sz="2600" dirty="0" err="1" smtClean="0"/>
              <a:t>members</a:t>
            </a:r>
            <a:r>
              <a:rPr lang="es-ES" sz="2600" dirty="0" smtClean="0"/>
              <a:t> </a:t>
            </a:r>
            <a:r>
              <a:rPr lang="es-ES" sz="2600" dirty="0" err="1" smtClean="0"/>
              <a:t>involved</a:t>
            </a:r>
            <a:r>
              <a:rPr lang="es-ES" sz="2600" dirty="0" smtClean="0"/>
              <a:t> in </a:t>
            </a:r>
            <a:r>
              <a:rPr lang="es-ES" sz="2600" dirty="0" err="1" smtClean="0"/>
              <a:t>missionary</a:t>
            </a:r>
            <a:r>
              <a:rPr lang="es-ES" sz="2600" dirty="0" smtClean="0"/>
              <a:t> </a:t>
            </a:r>
            <a:r>
              <a:rPr lang="es-ES" sz="2600" dirty="0" err="1" smtClean="0"/>
              <a:t>work</a:t>
            </a:r>
            <a:r>
              <a:rPr lang="es-ES" sz="2600" dirty="0" smtClean="0"/>
              <a:t>.</a:t>
            </a:r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B. ESTABLISHING THE PUBLISHING MINISTRIES DEPARTMENT IN THE LOCAL CHURCH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4789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3611563"/>
          </a:xfrm>
        </p:spPr>
        <p:txBody>
          <a:bodyPr/>
          <a:lstStyle/>
          <a:p>
            <a:pPr algn="just">
              <a:buNone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reason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for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this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work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that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There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are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many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places in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voice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the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minister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cannot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heard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places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can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reached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our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publications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the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books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papers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and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tracts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filled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Bible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truths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that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people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need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(Colporteur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Evangelism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page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5).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B. ESTABLISHING THE PUBLISHING MINISTRIES DEPARTMENT IN THE LOCAL CHURCH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Election of the Publishing Ministries Director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/>
              <a:t>The Publishing Ministries Director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elected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the </a:t>
            </a:r>
            <a:r>
              <a:rPr lang="es-ES" sz="2800" dirty="0" err="1" smtClean="0"/>
              <a:t>church</a:t>
            </a:r>
            <a:r>
              <a:rPr lang="es-ES" sz="2800" dirty="0" smtClean="0"/>
              <a:t> to </a:t>
            </a:r>
            <a:r>
              <a:rPr lang="es-ES" sz="2800" dirty="0" err="1" smtClean="0"/>
              <a:t>direct</a:t>
            </a:r>
            <a:r>
              <a:rPr lang="es-ES" sz="2800" dirty="0" smtClean="0"/>
              <a:t> the </a:t>
            </a:r>
            <a:r>
              <a:rPr lang="es-ES" sz="2800" dirty="0" err="1" smtClean="0"/>
              <a:t>activities</a:t>
            </a:r>
            <a:r>
              <a:rPr lang="es-ES" sz="2800" dirty="0" smtClean="0"/>
              <a:t> of </a:t>
            </a:r>
            <a:r>
              <a:rPr lang="es-ES" sz="2800" dirty="0" err="1" smtClean="0"/>
              <a:t>promoting</a:t>
            </a:r>
            <a:r>
              <a:rPr lang="es-ES" sz="2800" dirty="0" smtClean="0"/>
              <a:t>, sales and </a:t>
            </a:r>
            <a:r>
              <a:rPr lang="es-ES" sz="2800" dirty="0" err="1" smtClean="0"/>
              <a:t>acquiring</a:t>
            </a:r>
            <a:r>
              <a:rPr lang="es-ES" sz="2800" dirty="0" smtClean="0"/>
              <a:t> of </a:t>
            </a:r>
            <a:r>
              <a:rPr lang="es-ES" sz="2800" dirty="0" err="1" smtClean="0"/>
              <a:t>materials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evangelism and </a:t>
            </a:r>
            <a:r>
              <a:rPr lang="es-ES" sz="2800" dirty="0" err="1" smtClean="0"/>
              <a:t>also</a:t>
            </a:r>
            <a:r>
              <a:rPr lang="es-ES" sz="2800" dirty="0" smtClean="0"/>
              <a:t> to </a:t>
            </a:r>
            <a:r>
              <a:rPr lang="es-ES" sz="2800" dirty="0" err="1" smtClean="0"/>
              <a:t>nurture</a:t>
            </a:r>
            <a:r>
              <a:rPr lang="es-ES" sz="2800" dirty="0" smtClean="0"/>
              <a:t> the </a:t>
            </a:r>
            <a:r>
              <a:rPr lang="es-ES" sz="2800" dirty="0" err="1" smtClean="0"/>
              <a:t>members</a:t>
            </a:r>
            <a:r>
              <a:rPr lang="es-ES" sz="2800" dirty="0" smtClean="0"/>
              <a:t> </a:t>
            </a:r>
            <a:r>
              <a:rPr lang="es-ES" sz="2800" dirty="0" err="1" smtClean="0"/>
              <a:t>spiritually</a:t>
            </a:r>
            <a:r>
              <a:rPr lang="es-ES" sz="2800" dirty="0" smtClean="0"/>
              <a:t>  </a:t>
            </a:r>
            <a:r>
              <a:rPr lang="es-ES" sz="2800" dirty="0" err="1" smtClean="0"/>
              <a:t>through</a:t>
            </a:r>
            <a:r>
              <a:rPr lang="es-ES" sz="2800" dirty="0" smtClean="0"/>
              <a:t> </a:t>
            </a:r>
            <a:r>
              <a:rPr lang="es-ES" sz="2800" dirty="0" err="1" smtClean="0"/>
              <a:t>our</a:t>
            </a:r>
            <a:r>
              <a:rPr lang="es-ES" sz="2800" dirty="0" smtClean="0"/>
              <a:t> </a:t>
            </a:r>
            <a:r>
              <a:rPr lang="es-ES" sz="2800" dirty="0" err="1" smtClean="0"/>
              <a:t>literature</a:t>
            </a:r>
            <a:r>
              <a:rPr lang="es-ES" sz="2800" dirty="0" smtClean="0"/>
              <a:t>. </a:t>
            </a:r>
          </a:p>
          <a:p>
            <a:pPr algn="just"/>
            <a:r>
              <a:rPr lang="es-ES" sz="2800" dirty="0" smtClean="0"/>
              <a:t>His </a:t>
            </a:r>
            <a:r>
              <a:rPr lang="es-ES" sz="2800" dirty="0" err="1" smtClean="0"/>
              <a:t>functions</a:t>
            </a:r>
            <a:r>
              <a:rPr lang="es-ES" sz="2800" dirty="0" smtClean="0"/>
              <a:t> </a:t>
            </a:r>
            <a:r>
              <a:rPr lang="es-ES" sz="2800" dirty="0" err="1" smtClean="0"/>
              <a:t>include</a:t>
            </a:r>
            <a:r>
              <a:rPr lang="es-ES" sz="2800" dirty="0" smtClean="0"/>
              <a:t> the </a:t>
            </a:r>
            <a:r>
              <a:rPr lang="es-ES" sz="2800" dirty="0" err="1" smtClean="0"/>
              <a:t>following</a:t>
            </a:r>
            <a:r>
              <a:rPr lang="es-ES" sz="2800" dirty="0" smtClean="0"/>
              <a:t>: </a:t>
            </a:r>
            <a:endParaRPr lang="en-US" sz="2800" dirty="0" smtClean="0"/>
          </a:p>
          <a:p>
            <a:endParaRPr lang="en-US" sz="2800" dirty="0"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B. ESTABLISHING THE PUBLISHING MINISTRIES DEPARTMENT IN THE LOCAL CHURCH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-152400"/>
            <a:ext cx="9067800" cy="5943600"/>
          </a:xfrm>
        </p:spPr>
        <p:txBody>
          <a:bodyPr/>
          <a:lstStyle/>
          <a:p>
            <a:pPr lvl="1">
              <a:buFont typeface="Arial" pitchFamily="34" charset="0"/>
              <a:buChar char="‒"/>
            </a:pPr>
            <a:endParaRPr lang="en-US" sz="2400" b="1" dirty="0" smtClean="0"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‒"/>
            </a:pPr>
            <a:r>
              <a:rPr lang="en-US" sz="2400" b="1" dirty="0" smtClean="0">
                <a:cs typeface="Arial" pitchFamily="34" charset="0"/>
              </a:rPr>
              <a:t>A. </a:t>
            </a:r>
            <a:r>
              <a:rPr lang="es-ES" sz="2400" dirty="0" smtClean="0"/>
              <a:t>Preside the Publishing Ministries Council and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responsible</a:t>
            </a:r>
            <a:r>
              <a:rPr lang="es-ES" sz="2400" dirty="0" smtClean="0"/>
              <a:t> to </a:t>
            </a:r>
            <a:r>
              <a:rPr lang="es-ES" sz="2400" dirty="0" err="1" smtClean="0"/>
              <a:t>carry</a:t>
            </a:r>
            <a:r>
              <a:rPr lang="es-ES" sz="2400" dirty="0" smtClean="0"/>
              <a:t> </a:t>
            </a:r>
            <a:r>
              <a:rPr lang="es-ES" sz="2400" dirty="0" err="1" smtClean="0"/>
              <a:t>out</a:t>
            </a:r>
            <a:r>
              <a:rPr lang="es-ES" sz="2400" dirty="0" smtClean="0"/>
              <a:t> the </a:t>
            </a:r>
            <a:r>
              <a:rPr lang="es-ES" sz="2400" dirty="0" err="1" smtClean="0"/>
              <a:t>decisions</a:t>
            </a:r>
            <a:r>
              <a:rPr lang="es-ES" sz="2400" dirty="0" smtClean="0"/>
              <a:t> of the </a:t>
            </a:r>
            <a:r>
              <a:rPr lang="es-ES" sz="2400" dirty="0" err="1" smtClean="0"/>
              <a:t>same</a:t>
            </a:r>
            <a:r>
              <a:rPr lang="es-ES" sz="2400" dirty="0" smtClean="0"/>
              <a:t>.</a:t>
            </a:r>
            <a:r>
              <a:rPr lang="en-US" sz="2400" dirty="0" smtClean="0">
                <a:cs typeface="Arial" pitchFamily="34" charset="0"/>
              </a:rPr>
              <a:t>                                                                                             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cs typeface="Arial" pitchFamily="34" charset="0"/>
              </a:rPr>
              <a:t>B. </a:t>
            </a:r>
            <a:r>
              <a:rPr lang="en-US" sz="2400" dirty="0" smtClean="0">
                <a:cs typeface="Arial" pitchFamily="34" charset="0"/>
              </a:rPr>
              <a:t>Promote, fill orders and  </a:t>
            </a:r>
            <a:r>
              <a:rPr lang="en-US" sz="2400" dirty="0" err="1" smtClean="0">
                <a:cs typeface="Arial" pitchFamily="34" charset="0"/>
              </a:rPr>
              <a:t>obtai</a:t>
            </a:r>
            <a:r>
              <a:rPr lang="es-ES" sz="2400" dirty="0" smtClean="0"/>
              <a:t>n </a:t>
            </a:r>
            <a:r>
              <a:rPr lang="es-ES" sz="2400" dirty="0" err="1" smtClean="0"/>
              <a:t>printed</a:t>
            </a:r>
            <a:r>
              <a:rPr lang="es-ES" sz="2400" dirty="0" smtClean="0"/>
              <a:t> </a:t>
            </a:r>
            <a:r>
              <a:rPr lang="es-ES" sz="2400" dirty="0" err="1" smtClean="0"/>
              <a:t>materials</a:t>
            </a:r>
            <a:r>
              <a:rPr lang="es-ES" sz="2400" dirty="0" smtClean="0"/>
              <a:t> from the Publishing </a:t>
            </a:r>
            <a:r>
              <a:rPr lang="es-ES" sz="2400" dirty="0" err="1" smtClean="0"/>
              <a:t>house</a:t>
            </a:r>
            <a:r>
              <a:rPr lang="es-ES" sz="2400" dirty="0" smtClean="0"/>
              <a:t> </a:t>
            </a:r>
            <a:r>
              <a:rPr lang="es-ES" sz="2400" dirty="0" err="1" smtClean="0"/>
              <a:t>through</a:t>
            </a:r>
            <a:r>
              <a:rPr lang="es-ES" sz="2400" dirty="0" smtClean="0"/>
              <a:t> the Personal Ministries </a:t>
            </a:r>
            <a:r>
              <a:rPr lang="es-ES" sz="2400" dirty="0" err="1" smtClean="0"/>
              <a:t>secretary</a:t>
            </a:r>
            <a:r>
              <a:rPr lang="es-ES" sz="2400" dirty="0" smtClean="0"/>
              <a:t>.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s-ES" sz="2400" b="1" dirty="0" smtClean="0"/>
              <a:t>C.</a:t>
            </a:r>
            <a:r>
              <a:rPr lang="es-ES" sz="2400" dirty="0" smtClean="0"/>
              <a:t> </a:t>
            </a:r>
            <a:r>
              <a:rPr lang="es-ES" sz="2400" dirty="0" err="1" smtClean="0"/>
              <a:t>Support</a:t>
            </a:r>
            <a:r>
              <a:rPr lang="es-ES" sz="2400" dirty="0" smtClean="0"/>
              <a:t> the Publishing Ministries Department from the Local </a:t>
            </a:r>
            <a:r>
              <a:rPr lang="es-ES" sz="2400" dirty="0" err="1" smtClean="0"/>
              <a:t>Field</a:t>
            </a:r>
            <a:r>
              <a:rPr lang="es-ES" sz="2400" dirty="0" smtClean="0"/>
              <a:t> in </a:t>
            </a:r>
            <a:r>
              <a:rPr lang="es-ES" sz="2400" dirty="0" err="1" smtClean="0"/>
              <a:t>recruiting</a:t>
            </a:r>
            <a:r>
              <a:rPr lang="es-ES" sz="2400" dirty="0" smtClean="0"/>
              <a:t> </a:t>
            </a:r>
            <a:r>
              <a:rPr lang="es-ES" sz="2400" dirty="0" err="1" smtClean="0"/>
              <a:t>church</a:t>
            </a:r>
            <a:r>
              <a:rPr lang="es-ES" sz="2400" dirty="0" smtClean="0"/>
              <a:t> </a:t>
            </a:r>
            <a:r>
              <a:rPr lang="es-ES" sz="2400" dirty="0" err="1" smtClean="0"/>
              <a:t>members</a:t>
            </a:r>
            <a:r>
              <a:rPr lang="es-ES" sz="2400" dirty="0" smtClean="0"/>
              <a:t> as </a:t>
            </a:r>
            <a:r>
              <a:rPr lang="es-ES" sz="2400" dirty="0" err="1" smtClean="0"/>
              <a:t>colporteurs</a:t>
            </a:r>
            <a:r>
              <a:rPr lang="es-ES" sz="2400" dirty="0" smtClean="0"/>
              <a:t> .</a:t>
            </a:r>
            <a:endParaRPr lang="en-US" sz="2400" dirty="0" smtClean="0"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cs typeface="Arial" pitchFamily="34" charset="0"/>
              </a:rPr>
              <a:t>D. </a:t>
            </a:r>
            <a:r>
              <a:rPr lang="en-US" sz="2400" dirty="0" smtClean="0">
                <a:cs typeface="Arial" pitchFamily="34" charset="0"/>
              </a:rPr>
              <a:t>Send report of activities from the Publishing Ministries to the Conference or Mission</a:t>
            </a:r>
            <a:r>
              <a:rPr lang="es-ES" sz="2400" dirty="0" smtClean="0"/>
              <a:t>.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cs typeface="Arial" pitchFamily="34" charset="0"/>
              </a:rPr>
              <a:t>E. </a:t>
            </a:r>
            <a:r>
              <a:rPr lang="es-ES" sz="2400" dirty="0" err="1" smtClean="0"/>
              <a:t>Is</a:t>
            </a:r>
            <a:r>
              <a:rPr lang="es-ES" sz="2400" dirty="0" smtClean="0"/>
              <a:t> a </a:t>
            </a:r>
            <a:r>
              <a:rPr lang="es-ES" sz="2400" dirty="0" err="1" smtClean="0"/>
              <a:t>member</a:t>
            </a:r>
            <a:r>
              <a:rPr lang="es-ES" sz="2400" dirty="0" smtClean="0"/>
              <a:t> of the local </a:t>
            </a:r>
            <a:r>
              <a:rPr lang="es-ES" sz="2400" dirty="0" err="1" smtClean="0"/>
              <a:t>church</a:t>
            </a:r>
            <a:r>
              <a:rPr lang="es-ES" sz="2400" dirty="0" smtClean="0"/>
              <a:t> </a:t>
            </a:r>
            <a:r>
              <a:rPr lang="es-ES" sz="2400" dirty="0" err="1" smtClean="0"/>
              <a:t>executive</a:t>
            </a:r>
            <a:r>
              <a:rPr lang="es-ES" sz="2400" dirty="0" smtClean="0"/>
              <a:t> </a:t>
            </a:r>
            <a:r>
              <a:rPr lang="es-ES" sz="2400" dirty="0" err="1" smtClean="0"/>
              <a:t>board</a:t>
            </a:r>
            <a:r>
              <a:rPr lang="es-E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5334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manual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appointment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Publishing Ministries Council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done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local Church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dirty="0" smtClean="0">
                <a:cs typeface="Arial" pitchFamily="34" charset="0"/>
              </a:rPr>
              <a:t>1. </a:t>
            </a:r>
            <a:r>
              <a:rPr lang="en-US" sz="2400" u="sng" dirty="0" smtClean="0">
                <a:cs typeface="Arial" pitchFamily="34" charset="0"/>
              </a:rPr>
              <a:t>Members:</a:t>
            </a:r>
            <a:endParaRPr lang="en-US" sz="2400" dirty="0">
              <a:cs typeface="Arial" pitchFamily="34" charset="0"/>
            </a:endParaRPr>
          </a:p>
          <a:p>
            <a:r>
              <a:rPr lang="es-ES" sz="2000" dirty="0" smtClean="0"/>
              <a:t>Publishing Ministries Department Director –</a:t>
            </a:r>
            <a:r>
              <a:rPr lang="es-ES" sz="2000" dirty="0" err="1" smtClean="0"/>
              <a:t>President</a:t>
            </a:r>
            <a:endParaRPr lang="en-US" sz="2000" dirty="0" smtClean="0"/>
          </a:p>
          <a:p>
            <a:r>
              <a:rPr lang="es-ES" sz="2000" dirty="0" smtClean="0"/>
              <a:t>Personal Ministries Director</a:t>
            </a:r>
            <a:endParaRPr lang="en-US" sz="2000" dirty="0" smtClean="0"/>
          </a:p>
          <a:p>
            <a:r>
              <a:rPr lang="es-ES" sz="2000" dirty="0" smtClean="0"/>
              <a:t>Personal Ministries </a:t>
            </a:r>
            <a:r>
              <a:rPr lang="es-ES" sz="2000" dirty="0" err="1" smtClean="0"/>
              <a:t>Secretary</a:t>
            </a:r>
            <a:endParaRPr lang="en-US" sz="2000" dirty="0" smtClean="0"/>
          </a:p>
          <a:p>
            <a:r>
              <a:rPr lang="es-ES" sz="2000" dirty="0" err="1" smtClean="0"/>
              <a:t>Youth</a:t>
            </a:r>
            <a:r>
              <a:rPr lang="es-ES" sz="2000" dirty="0" smtClean="0"/>
              <a:t> Department Director </a:t>
            </a:r>
            <a:endParaRPr lang="en-US" sz="2000" dirty="0" smtClean="0"/>
          </a:p>
          <a:p>
            <a:r>
              <a:rPr lang="es-ES" sz="2000" dirty="0" err="1" smtClean="0"/>
              <a:t>Communications</a:t>
            </a:r>
            <a:r>
              <a:rPr lang="es-ES" sz="2000" dirty="0" smtClean="0"/>
              <a:t> Department Director </a:t>
            </a:r>
            <a:endParaRPr lang="en-US" sz="2000" dirty="0" smtClean="0"/>
          </a:p>
          <a:p>
            <a:r>
              <a:rPr lang="es-ES" sz="2000" dirty="0" smtClean="0"/>
              <a:t>Church </a:t>
            </a:r>
            <a:r>
              <a:rPr lang="es-ES" sz="2000" dirty="0" err="1" smtClean="0"/>
              <a:t>Elder</a:t>
            </a:r>
            <a:r>
              <a:rPr lang="es-ES" sz="2000" dirty="0" smtClean="0"/>
              <a:t>(s)</a:t>
            </a:r>
            <a:endParaRPr lang="en-US" sz="2000" dirty="0" smtClean="0"/>
          </a:p>
          <a:p>
            <a:r>
              <a:rPr lang="es-ES" sz="2000" dirty="0" smtClean="0"/>
              <a:t>Church Pastor</a:t>
            </a:r>
            <a:endParaRPr lang="en-US" sz="2000" dirty="0" smtClean="0"/>
          </a:p>
          <a:p>
            <a:r>
              <a:rPr lang="es-ES" sz="2000" dirty="0" err="1" smtClean="0"/>
              <a:t>Other</a:t>
            </a:r>
            <a:r>
              <a:rPr lang="es-ES" sz="2000" dirty="0" smtClean="0"/>
              <a:t> </a:t>
            </a:r>
            <a:r>
              <a:rPr lang="es-ES" sz="2000" dirty="0" err="1" smtClean="0"/>
              <a:t>members</a:t>
            </a:r>
            <a:r>
              <a:rPr lang="es-ES" sz="2000" dirty="0" smtClean="0"/>
              <a:t> </a:t>
            </a:r>
            <a:r>
              <a:rPr lang="es-ES" sz="2000" dirty="0" err="1" smtClean="0"/>
              <a:t>who</a:t>
            </a:r>
            <a:r>
              <a:rPr lang="es-ES" sz="2000" dirty="0" smtClean="0"/>
              <a:t> </a:t>
            </a:r>
            <a:r>
              <a:rPr lang="es-ES" sz="2000" dirty="0" err="1" smtClean="0"/>
              <a:t>support</a:t>
            </a:r>
            <a:r>
              <a:rPr lang="es-ES" sz="2000" dirty="0" smtClean="0"/>
              <a:t> the </a:t>
            </a:r>
            <a:r>
              <a:rPr lang="es-ES" sz="2000" dirty="0" err="1" smtClean="0"/>
              <a:t>publishing</a:t>
            </a:r>
            <a:r>
              <a:rPr lang="es-ES" sz="2000" dirty="0" smtClean="0"/>
              <a:t> </a:t>
            </a:r>
            <a:r>
              <a:rPr lang="es-ES" sz="2000" dirty="0" err="1" smtClean="0"/>
              <a:t>work</a:t>
            </a:r>
            <a:r>
              <a:rPr lang="es-ES" sz="2000" dirty="0" smtClean="0"/>
              <a:t> and </a:t>
            </a:r>
            <a:r>
              <a:rPr lang="es-ES" sz="2000" dirty="0" err="1" smtClean="0"/>
              <a:t>canvassing</a:t>
            </a:r>
            <a:r>
              <a:rPr lang="es-ES" sz="2000" dirty="0" smtClean="0"/>
              <a:t>.</a:t>
            </a:r>
            <a:endParaRPr lang="en-US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96962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C. APPOINTMENT OF THE PUBLISHING MINISTRIES DEPARTMENT COUNCIL</a:t>
            </a:r>
            <a:endParaRPr lang="es-E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441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0541" cmpd="sng">
                  <a:solidFill>
                    <a:srgbClr val="0000FF"/>
                  </a:solidFill>
                  <a:prstDash val="solid"/>
                </a:ln>
                <a:gradFill flip="none" rotWithShape="1"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16200000" scaled="1"/>
                  <a:tileRect/>
                </a:gradFill>
                <a:latin typeface="Rockwell Extra Bold" pitchFamily="18" charset="0"/>
              </a:rPr>
              <a:t>          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C. PUBLISHING MINISTRIES COUNCIL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43735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Publishing Ministries Council Assignments</a:t>
            </a:r>
            <a:endParaRPr lang="en-US" sz="2200" dirty="0" smtClean="0">
              <a:cs typeface="Arial" pitchFamily="34" charset="0"/>
            </a:endParaRPr>
          </a:p>
          <a:p>
            <a:pPr lvl="0" algn="just"/>
            <a:r>
              <a:rPr lang="en-US" sz="2400" dirty="0" smtClean="0">
                <a:cs typeface="Arial" pitchFamily="34" charset="0"/>
              </a:rPr>
              <a:t>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A. Promo the purchase of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publishings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consecrated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 as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colporteurs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B.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publishing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canvassing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local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C.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purchasing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 spiritual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Help the departments in selecting and circulating the printed pages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missionary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magazines,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  <a:r>
              <a:rPr lang="es-ES" sz="2400" dirty="0" smtClean="0"/>
              <a:t>.</a:t>
            </a:r>
            <a:endParaRPr lang="en-US" sz="2400" dirty="0"/>
          </a:p>
          <a:p>
            <a:pPr lvl="0" algn="just"/>
            <a:endParaRPr lang="en-US" sz="2400" dirty="0" smtClean="0"/>
          </a:p>
          <a:p>
            <a:endParaRPr lang="en-US" sz="2800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http://www.madisonmission.net/album/images/photo17.jpg"/>
          <p:cNvPicPr>
            <a:picLocks noChangeAspect="1" noChangeArrowheads="1"/>
          </p:cNvPicPr>
          <p:nvPr/>
        </p:nvPicPr>
        <p:blipFill>
          <a:blip r:embed="rId2" cstate="print"/>
          <a:srcRect l="17677"/>
          <a:stretch>
            <a:fillRect/>
          </a:stretch>
        </p:blipFill>
        <p:spPr bwMode="auto">
          <a:xfrm>
            <a:off x="3810000" y="1295400"/>
            <a:ext cx="496824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D. GETTING THE LOCAL CHURCH INVOLVED IN EVANGELISTIC WORK</a:t>
            </a:r>
            <a:endParaRPr lang="es-E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414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*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Libraries in the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Local churches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cs typeface="Arial" pitchFamily="34" charset="0"/>
            </a:endParaRPr>
          </a:p>
          <a:p>
            <a:pPr algn="just">
              <a:buNone/>
            </a:pPr>
            <a:r>
              <a:rPr lang="es-ES" sz="2400" dirty="0" err="1" smtClean="0"/>
              <a:t>Every</a:t>
            </a:r>
            <a:r>
              <a:rPr lang="es-ES" sz="2400" dirty="0" smtClean="0"/>
              <a:t> local </a:t>
            </a:r>
            <a:r>
              <a:rPr lang="es-ES" sz="2400" dirty="0" err="1" smtClean="0"/>
              <a:t>church</a:t>
            </a:r>
            <a:r>
              <a:rPr lang="es-ES" sz="2400" dirty="0" smtClean="0"/>
              <a:t> </a:t>
            </a:r>
            <a:r>
              <a:rPr lang="es-ES" sz="2400" dirty="0" err="1" smtClean="0"/>
              <a:t>should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a </a:t>
            </a:r>
            <a:r>
              <a:rPr lang="es-ES" sz="2400" dirty="0" err="1" smtClean="0"/>
              <a:t>library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the </a:t>
            </a:r>
            <a:r>
              <a:rPr lang="es-ES" sz="2400" dirty="0" err="1" smtClean="0"/>
              <a:t>church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 </a:t>
            </a:r>
            <a:r>
              <a:rPr lang="es-ES" sz="2400" dirty="0" err="1" smtClean="0"/>
              <a:t>Spirit</a:t>
            </a:r>
            <a:r>
              <a:rPr lang="es-ES" sz="2400" dirty="0" smtClean="0"/>
              <a:t> of </a:t>
            </a:r>
            <a:r>
              <a:rPr lang="es-ES" sz="2400" dirty="0" err="1" smtClean="0"/>
              <a:t>Prophecy</a:t>
            </a:r>
            <a:r>
              <a:rPr lang="es-ES" sz="2400" dirty="0" smtClean="0"/>
              <a:t> </a:t>
            </a:r>
            <a:r>
              <a:rPr lang="es-ES" sz="2400" dirty="0" err="1" smtClean="0"/>
              <a:t>books</a:t>
            </a:r>
            <a:r>
              <a:rPr lang="es-ES" sz="2400" dirty="0" smtClean="0"/>
              <a:t>, </a:t>
            </a:r>
            <a:r>
              <a:rPr lang="es-ES" sz="2400" dirty="0" err="1" smtClean="0"/>
              <a:t>for</a:t>
            </a:r>
            <a:r>
              <a:rPr lang="es-ES" sz="2400" dirty="0" smtClean="0"/>
              <a:t> the home, </a:t>
            </a:r>
            <a:r>
              <a:rPr lang="es-ES" sz="2400" dirty="0" err="1" smtClean="0"/>
              <a:t>health</a:t>
            </a:r>
            <a:r>
              <a:rPr lang="es-ES" sz="2400" dirty="0" smtClean="0"/>
              <a:t> </a:t>
            </a:r>
            <a:r>
              <a:rPr lang="es-ES" sz="2400" dirty="0" err="1" smtClean="0"/>
              <a:t>along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other</a:t>
            </a:r>
            <a:r>
              <a:rPr lang="es-ES" sz="2400" dirty="0" smtClean="0"/>
              <a:t> </a:t>
            </a:r>
            <a:r>
              <a:rPr lang="es-ES" sz="2400" dirty="0" err="1" smtClean="0"/>
              <a:t>religious</a:t>
            </a:r>
            <a:r>
              <a:rPr lang="es-ES" sz="2400" dirty="0" smtClean="0"/>
              <a:t> </a:t>
            </a:r>
            <a:r>
              <a:rPr lang="es-ES" sz="2400" dirty="0" err="1" smtClean="0"/>
              <a:t>books</a:t>
            </a:r>
            <a:r>
              <a:rPr lang="es-ES" sz="2400" dirty="0" smtClean="0"/>
              <a:t>. </a:t>
            </a:r>
            <a:r>
              <a:rPr lang="es-ES" sz="2400" dirty="0" err="1" smtClean="0"/>
              <a:t>Then</a:t>
            </a:r>
            <a:r>
              <a:rPr lang="es-ES" sz="2400" dirty="0" smtClean="0"/>
              <a:t> </a:t>
            </a:r>
            <a:r>
              <a:rPr lang="es-ES" sz="2400" dirty="0" err="1" smtClean="0"/>
              <a:t>they</a:t>
            </a:r>
            <a:r>
              <a:rPr lang="es-ES" sz="2400" dirty="0" smtClean="0"/>
              <a:t> </a:t>
            </a:r>
            <a:r>
              <a:rPr lang="es-ES" sz="2400" dirty="0" err="1" smtClean="0"/>
              <a:t>should</a:t>
            </a:r>
            <a:r>
              <a:rPr lang="es-ES" sz="2400" dirty="0" smtClean="0"/>
              <a:t> </a:t>
            </a:r>
            <a:r>
              <a:rPr lang="es-ES" sz="2400" dirty="0" err="1" smtClean="0"/>
              <a:t>establish</a:t>
            </a:r>
            <a:r>
              <a:rPr lang="es-ES" sz="2400" dirty="0" smtClean="0"/>
              <a:t> a </a:t>
            </a:r>
            <a:r>
              <a:rPr lang="es-ES" sz="2400" dirty="0" err="1" smtClean="0"/>
              <a:t>program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reading</a:t>
            </a:r>
            <a:r>
              <a:rPr lang="es-ES" sz="2400" dirty="0" smtClean="0"/>
              <a:t>, </a:t>
            </a:r>
            <a:r>
              <a:rPr lang="es-ES" sz="2400" dirty="0" err="1" smtClean="0"/>
              <a:t>consulting</a:t>
            </a:r>
            <a:r>
              <a:rPr lang="es-ES" sz="2400" dirty="0" smtClean="0"/>
              <a:t> and </a:t>
            </a:r>
            <a:r>
              <a:rPr lang="es-ES" sz="2400" dirty="0" err="1" smtClean="0"/>
              <a:t>lending</a:t>
            </a:r>
            <a:r>
              <a:rPr lang="es-ES" sz="2400" dirty="0" smtClean="0"/>
              <a:t> </a:t>
            </a:r>
            <a:r>
              <a:rPr lang="es-ES" sz="2400" dirty="0" err="1" smtClean="0"/>
              <a:t>out</a:t>
            </a:r>
            <a:r>
              <a:rPr lang="es-ES" sz="2400" dirty="0" smtClean="0"/>
              <a:t> </a:t>
            </a:r>
            <a:r>
              <a:rPr lang="es-ES" sz="2400" dirty="0" err="1" smtClean="0"/>
              <a:t>books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the </a:t>
            </a:r>
            <a:r>
              <a:rPr lang="es-ES" sz="2400" dirty="0" err="1" smtClean="0"/>
              <a:t>growth</a:t>
            </a:r>
            <a:r>
              <a:rPr lang="es-ES" sz="2400" dirty="0" smtClean="0"/>
              <a:t> and spiritual </a:t>
            </a:r>
            <a:r>
              <a:rPr lang="es-ES" sz="2400" dirty="0" err="1" smtClean="0"/>
              <a:t>nurturing</a:t>
            </a:r>
            <a:r>
              <a:rPr lang="es-ES" sz="2400" dirty="0" smtClean="0"/>
              <a:t> of the </a:t>
            </a:r>
            <a:r>
              <a:rPr lang="es-ES" sz="2400" dirty="0" err="1" smtClean="0"/>
              <a:t>church</a:t>
            </a:r>
            <a:r>
              <a:rPr lang="es-ES" sz="2400" dirty="0" smtClean="0"/>
              <a:t> </a:t>
            </a:r>
            <a:r>
              <a:rPr lang="es-ES" sz="2400" dirty="0" err="1" smtClean="0"/>
              <a:t>members</a:t>
            </a:r>
            <a:r>
              <a:rPr lang="es-ES" sz="2400" dirty="0" smtClean="0"/>
              <a:t>, so </a:t>
            </a:r>
            <a:r>
              <a:rPr lang="es-ES" sz="2400" dirty="0" err="1" smtClean="0"/>
              <a:t>they</a:t>
            </a:r>
            <a:r>
              <a:rPr lang="es-ES" sz="2400" dirty="0" smtClean="0"/>
              <a:t> </a:t>
            </a:r>
            <a:r>
              <a:rPr lang="es-ES" sz="2400" dirty="0" err="1" smtClean="0"/>
              <a:t>could</a:t>
            </a:r>
            <a:r>
              <a:rPr lang="es-ES" sz="2400" dirty="0" smtClean="0"/>
              <a:t> </a:t>
            </a:r>
            <a:r>
              <a:rPr lang="es-ES" sz="2400" dirty="0" err="1" smtClean="0"/>
              <a:t>evangelize</a:t>
            </a:r>
            <a:r>
              <a:rPr lang="es-ES" sz="2400" dirty="0" smtClean="0"/>
              <a:t> </a:t>
            </a:r>
            <a:r>
              <a:rPr lang="es-ES" sz="2400" dirty="0" err="1" smtClean="0"/>
              <a:t>their</a:t>
            </a:r>
            <a:r>
              <a:rPr lang="es-ES" sz="2400" dirty="0" smtClean="0"/>
              <a:t> </a:t>
            </a:r>
            <a:r>
              <a:rPr lang="es-ES" sz="2400" dirty="0" err="1" smtClean="0"/>
              <a:t>neighbours</a:t>
            </a:r>
            <a:r>
              <a:rPr lang="es-ES" sz="2400" dirty="0" smtClean="0"/>
              <a:t>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62600" y="0"/>
            <a:ext cx="3581400" cy="1295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to conduct personal evangelism with literature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38800" y="1371600"/>
            <a:ext cx="3429000" cy="4724400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Seventh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-day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Adventist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local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churches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whole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has a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great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potential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evangelism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circulation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literature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DDAC2-961D-40CE-863E-E089EA77930E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4" descr="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1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lmn.org/catalog/images/egw-conflict-series_hb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3581" y="1066800"/>
            <a:ext cx="2775619" cy="320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libraries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s-ES" sz="2400" dirty="0"/>
          </a:p>
          <a:p>
            <a:pPr algn="just">
              <a:buNone/>
            </a:pPr>
            <a:r>
              <a:rPr lang="es-ES" sz="2400" dirty="0" smtClean="0"/>
              <a:t>The </a:t>
            </a:r>
            <a:r>
              <a:rPr lang="es-ES" sz="2400" dirty="0" err="1" smtClean="0"/>
              <a:t>church</a:t>
            </a:r>
            <a:r>
              <a:rPr lang="es-ES" sz="2400" dirty="0" smtClean="0"/>
              <a:t> </a:t>
            </a:r>
            <a:r>
              <a:rPr lang="es-ES" sz="2400" dirty="0" err="1" smtClean="0"/>
              <a:t>members</a:t>
            </a:r>
            <a:r>
              <a:rPr lang="es-ES" sz="2400" dirty="0" smtClean="0"/>
              <a:t> </a:t>
            </a:r>
            <a:r>
              <a:rPr lang="es-ES" sz="2400" dirty="0" err="1" smtClean="0"/>
              <a:t>should</a:t>
            </a:r>
            <a:r>
              <a:rPr lang="es-ES" sz="2400" dirty="0" smtClean="0"/>
              <a:t> </a:t>
            </a:r>
            <a:r>
              <a:rPr lang="es-ES" sz="2400" dirty="0" err="1" smtClean="0"/>
              <a:t>purchase</a:t>
            </a:r>
            <a:r>
              <a:rPr lang="es-ES" sz="2400" dirty="0" smtClean="0"/>
              <a:t> </a:t>
            </a:r>
          </a:p>
          <a:p>
            <a:pPr algn="just">
              <a:buNone/>
            </a:pPr>
            <a:r>
              <a:rPr lang="es-ES" sz="2400" dirty="0" err="1" smtClean="0"/>
              <a:t>Sufficient</a:t>
            </a:r>
            <a:r>
              <a:rPr lang="es-ES" sz="2400" dirty="0" smtClean="0"/>
              <a:t> </a:t>
            </a:r>
            <a:r>
              <a:rPr lang="es-ES" sz="2400" dirty="0" err="1" smtClean="0"/>
              <a:t>Spirit</a:t>
            </a:r>
            <a:r>
              <a:rPr lang="es-ES" sz="2400" dirty="0" smtClean="0"/>
              <a:t> of </a:t>
            </a:r>
            <a:r>
              <a:rPr lang="es-ES" sz="2400" dirty="0" err="1" smtClean="0"/>
              <a:t>Prophecy</a:t>
            </a:r>
            <a:r>
              <a:rPr lang="es-ES" sz="2400" dirty="0" smtClean="0"/>
              <a:t> </a:t>
            </a:r>
            <a:r>
              <a:rPr lang="es-ES" sz="2400" dirty="0" err="1" smtClean="0"/>
              <a:t>books</a:t>
            </a:r>
            <a:r>
              <a:rPr lang="es-ES" sz="2400" dirty="0" smtClean="0"/>
              <a:t>, </a:t>
            </a:r>
            <a:r>
              <a:rPr lang="es-ES" sz="2400" dirty="0" err="1" smtClean="0"/>
              <a:t>books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</a:p>
          <a:p>
            <a:pPr algn="just">
              <a:buNone/>
            </a:pPr>
            <a:r>
              <a:rPr lang="es-ES" sz="2400" dirty="0" smtClean="0"/>
              <a:t>Home and </a:t>
            </a:r>
            <a:r>
              <a:rPr lang="es-ES" sz="2400" dirty="0" err="1" smtClean="0"/>
              <a:t>health</a:t>
            </a:r>
            <a:r>
              <a:rPr lang="es-ES" sz="2400" dirty="0" smtClean="0"/>
              <a:t> </a:t>
            </a:r>
            <a:r>
              <a:rPr lang="es-ES" sz="2400" dirty="0" err="1" smtClean="0"/>
              <a:t>along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others</a:t>
            </a:r>
            <a:r>
              <a:rPr lang="es-ES" sz="2400" dirty="0" smtClean="0"/>
              <a:t> </a:t>
            </a:r>
            <a:r>
              <a:rPr lang="es-ES" sz="2400" dirty="0" err="1" smtClean="0"/>
              <a:t>like</a:t>
            </a:r>
            <a:r>
              <a:rPr lang="es-ES" sz="2400" dirty="0" smtClean="0"/>
              <a:t> magazines</a:t>
            </a:r>
          </a:p>
          <a:p>
            <a:pPr algn="just">
              <a:buNone/>
            </a:pPr>
            <a:r>
              <a:rPr lang="es-ES" sz="2400" dirty="0" smtClean="0"/>
              <a:t>So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they</a:t>
            </a:r>
            <a:r>
              <a:rPr lang="es-ES" sz="2400" dirty="0" smtClean="0"/>
              <a:t> </a:t>
            </a:r>
            <a:r>
              <a:rPr lang="es-ES" sz="2400" dirty="0" err="1" smtClean="0"/>
              <a:t>could</a:t>
            </a:r>
            <a:r>
              <a:rPr lang="es-ES" sz="2400" dirty="0" smtClean="0"/>
              <a:t> </a:t>
            </a:r>
            <a:r>
              <a:rPr lang="es-ES" sz="2400" dirty="0" err="1" smtClean="0"/>
              <a:t>establish</a:t>
            </a:r>
            <a:r>
              <a:rPr lang="es-ES" sz="2400" dirty="0" smtClean="0"/>
              <a:t> a personal </a:t>
            </a:r>
            <a:r>
              <a:rPr lang="es-ES" sz="2400" dirty="0" err="1" smtClean="0"/>
              <a:t>library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the  </a:t>
            </a:r>
          </a:p>
          <a:p>
            <a:pPr algn="just">
              <a:buNone/>
            </a:pPr>
            <a:r>
              <a:rPr lang="es-ES" sz="2400" dirty="0" err="1" smtClean="0"/>
              <a:t>Strengthening</a:t>
            </a:r>
            <a:r>
              <a:rPr lang="es-ES" sz="2400" dirty="0" smtClean="0"/>
              <a:t> of </a:t>
            </a:r>
            <a:r>
              <a:rPr lang="es-ES" sz="2400" dirty="0" err="1" smtClean="0"/>
              <a:t>their</a:t>
            </a:r>
            <a:r>
              <a:rPr lang="es-ES" sz="2400" dirty="0" smtClean="0"/>
              <a:t> </a:t>
            </a:r>
            <a:r>
              <a:rPr lang="es-ES" sz="2400" dirty="0" err="1" smtClean="0"/>
              <a:t>knowledge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the </a:t>
            </a:r>
            <a:r>
              <a:rPr lang="es-ES" sz="2400" dirty="0" err="1" smtClean="0"/>
              <a:t>church</a:t>
            </a:r>
            <a:r>
              <a:rPr lang="es-ES" sz="2400" dirty="0" smtClean="0"/>
              <a:t> </a:t>
            </a:r>
            <a:r>
              <a:rPr lang="es-ES" sz="2400" dirty="0" err="1" smtClean="0"/>
              <a:t>doctrins</a:t>
            </a:r>
            <a:r>
              <a:rPr lang="es-ES" sz="2400" dirty="0" smtClean="0"/>
              <a:t> and </a:t>
            </a:r>
            <a:r>
              <a:rPr lang="es-ES" sz="2400" dirty="0" err="1" smtClean="0"/>
              <a:t>also</a:t>
            </a: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to </a:t>
            </a:r>
            <a:r>
              <a:rPr lang="es-ES" sz="2400" dirty="0" err="1" smtClean="0"/>
              <a:t>evangelize</a:t>
            </a:r>
            <a:r>
              <a:rPr lang="es-ES" sz="2400" dirty="0" smtClean="0"/>
              <a:t> </a:t>
            </a:r>
            <a:r>
              <a:rPr lang="es-ES" sz="2400" dirty="0" err="1" smtClean="0"/>
              <a:t>their</a:t>
            </a:r>
            <a:r>
              <a:rPr lang="es-ES" sz="2400" dirty="0" smtClean="0"/>
              <a:t> </a:t>
            </a:r>
            <a:r>
              <a:rPr lang="es-ES" sz="2400" dirty="0" err="1" smtClean="0"/>
              <a:t>none</a:t>
            </a:r>
            <a:r>
              <a:rPr lang="es-ES" sz="2400" dirty="0" smtClean="0"/>
              <a:t> </a:t>
            </a:r>
            <a:r>
              <a:rPr lang="es-ES" sz="2400" dirty="0" err="1" smtClean="0"/>
              <a:t>adventist</a:t>
            </a:r>
            <a:r>
              <a:rPr lang="es-ES" sz="2400" dirty="0" smtClean="0"/>
              <a:t> </a:t>
            </a:r>
            <a:r>
              <a:rPr lang="es-ES" sz="2400" dirty="0" err="1" smtClean="0"/>
              <a:t>friends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sharing</a:t>
            </a:r>
            <a:r>
              <a:rPr lang="es-ES" sz="2400" dirty="0" smtClean="0"/>
              <a:t> the </a:t>
            </a:r>
            <a:r>
              <a:rPr lang="es-ES" sz="2400" dirty="0" err="1" smtClean="0"/>
              <a:t>literature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them</a:t>
            </a:r>
            <a:r>
              <a:rPr lang="es-ES" sz="2400" dirty="0" smtClean="0"/>
              <a:t>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D. GETTING THE MEMBERS INVOLVED IN EVANGELISTIC WORK</a:t>
            </a:r>
            <a:endParaRPr lang="es-E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3.bp.blogspot.com/-BAGgqkcuYU8/TnNlmZGQKnI/AAAAAAAAJTc/Xq18wCcWFEE/s200/ellen_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9624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es-ES" sz="2800" dirty="0" smtClean="0"/>
              <a:t>    </a:t>
            </a:r>
            <a:r>
              <a:rPr lang="es-ES" sz="2400" dirty="0" smtClean="0"/>
              <a:t>The </a:t>
            </a:r>
            <a:r>
              <a:rPr lang="es-ES" sz="2400" dirty="0" err="1" smtClean="0"/>
              <a:t>church</a:t>
            </a:r>
            <a:r>
              <a:rPr lang="es-ES" sz="2400" dirty="0" smtClean="0"/>
              <a:t> </a:t>
            </a:r>
            <a:r>
              <a:rPr lang="es-ES" sz="2400" dirty="0" err="1" smtClean="0"/>
              <a:t>should</a:t>
            </a:r>
            <a:r>
              <a:rPr lang="es-ES" sz="2400" dirty="0" smtClean="0"/>
              <a:t> </a:t>
            </a:r>
            <a:r>
              <a:rPr lang="es-ES" sz="2400" dirty="0" err="1" smtClean="0"/>
              <a:t>organize</a:t>
            </a:r>
            <a:r>
              <a:rPr lang="es-ES" sz="2400" dirty="0" smtClean="0"/>
              <a:t> a plan </a:t>
            </a:r>
          </a:p>
          <a:p>
            <a:pPr algn="just">
              <a:buNone/>
            </a:pPr>
            <a:r>
              <a:rPr lang="es-ES" sz="2400" dirty="0" smtClean="0"/>
              <a:t>     </a:t>
            </a:r>
            <a:r>
              <a:rPr lang="es-ES" sz="2400" dirty="0" err="1" smtClean="0"/>
              <a:t>for</a:t>
            </a:r>
            <a:r>
              <a:rPr lang="es-ES" sz="2400" dirty="0" smtClean="0"/>
              <a:t> the </a:t>
            </a:r>
            <a:r>
              <a:rPr lang="es-ES" sz="2400" dirty="0" err="1" smtClean="0"/>
              <a:t>distribution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literature</a:t>
            </a: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     and place the </a:t>
            </a:r>
            <a:r>
              <a:rPr lang="es-ES" sz="2400" dirty="0" err="1" smtClean="0"/>
              <a:t>Spirit</a:t>
            </a:r>
            <a:r>
              <a:rPr lang="es-ES" sz="2400" dirty="0" smtClean="0"/>
              <a:t> of </a:t>
            </a:r>
            <a:r>
              <a:rPr lang="es-ES" sz="2400" dirty="0" err="1" smtClean="0"/>
              <a:t>Prophecy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</a:p>
          <a:p>
            <a:pPr algn="just">
              <a:buNone/>
            </a:pPr>
            <a:r>
              <a:rPr lang="es-ES" sz="2400" dirty="0" smtClean="0">
                <a:solidFill>
                  <a:srgbClr val="000000"/>
                </a:solidFill>
              </a:rPr>
              <a:t>     </a:t>
            </a:r>
            <a:r>
              <a:rPr lang="es-ES" sz="2400" dirty="0" err="1" smtClean="0">
                <a:solidFill>
                  <a:srgbClr val="000000"/>
                </a:solidFill>
              </a:rPr>
              <a:t>books</a:t>
            </a:r>
            <a:r>
              <a:rPr lang="es-ES" sz="2400" dirty="0" smtClean="0">
                <a:solidFill>
                  <a:srgbClr val="000000"/>
                </a:solidFill>
              </a:rPr>
              <a:t> and </a:t>
            </a:r>
            <a:r>
              <a:rPr lang="es-ES" sz="2400" dirty="0" smtClean="0"/>
              <a:t>Testimonies in the </a:t>
            </a:r>
            <a:r>
              <a:rPr lang="es-ES" sz="2400" dirty="0" err="1" smtClean="0"/>
              <a:t>library</a:t>
            </a:r>
            <a:r>
              <a:rPr lang="es-ES" sz="2400" dirty="0" smtClean="0"/>
              <a:t> </a:t>
            </a:r>
          </a:p>
          <a:p>
            <a:pPr algn="just">
              <a:buNone/>
            </a:pPr>
            <a:r>
              <a:rPr lang="es-ES" sz="2400" dirty="0" smtClean="0"/>
              <a:t>     of </a:t>
            </a:r>
            <a:r>
              <a:rPr lang="es-ES" sz="2400" dirty="0" err="1" smtClean="0"/>
              <a:t>each</a:t>
            </a:r>
            <a:r>
              <a:rPr lang="es-ES" sz="2400" dirty="0" smtClean="0"/>
              <a:t> </a:t>
            </a:r>
            <a:r>
              <a:rPr lang="es-ES" sz="2400" dirty="0" err="1" smtClean="0"/>
              <a:t>family</a:t>
            </a:r>
            <a:r>
              <a:rPr lang="es-ES" sz="2400" dirty="0" smtClean="0">
                <a:solidFill>
                  <a:srgbClr val="000000"/>
                </a:solidFill>
              </a:rPr>
              <a:t>, so </a:t>
            </a:r>
            <a:r>
              <a:rPr lang="es-ES" sz="2400" dirty="0" err="1" smtClean="0">
                <a:solidFill>
                  <a:srgbClr val="000000"/>
                </a:solidFill>
              </a:rPr>
              <a:t>that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they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could</a:t>
            </a:r>
            <a:endParaRPr lang="es-ES" sz="24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s-ES" sz="2400" dirty="0" smtClean="0"/>
              <a:t>     </a:t>
            </a:r>
            <a:r>
              <a:rPr lang="es-ES" sz="2400" dirty="0" err="1" smtClean="0"/>
              <a:t>read</a:t>
            </a:r>
            <a:r>
              <a:rPr lang="es-ES" sz="2400" dirty="0" smtClean="0"/>
              <a:t> </a:t>
            </a:r>
            <a:r>
              <a:rPr lang="es-ES" sz="2400" dirty="0" err="1" smtClean="0"/>
              <a:t>them</a:t>
            </a:r>
            <a:r>
              <a:rPr lang="es-ES" sz="2400" dirty="0" smtClean="0"/>
              <a:t> </a:t>
            </a:r>
            <a:r>
              <a:rPr lang="es-ES" sz="2400" dirty="0" err="1" smtClean="0"/>
              <a:t>easily</a:t>
            </a:r>
            <a:r>
              <a:rPr lang="es-ES" sz="2400" dirty="0" smtClean="0"/>
              <a:t>.</a:t>
            </a:r>
            <a:r>
              <a:rPr lang="es-ES" sz="2400" i="1" dirty="0" smtClean="0"/>
              <a:t> (Testimonies </a:t>
            </a:r>
            <a:r>
              <a:rPr lang="es-ES" sz="2400" dirty="0"/>
              <a:t>4, p. </a:t>
            </a:r>
            <a:r>
              <a:rPr lang="es-ES" sz="2400" dirty="0" smtClean="0"/>
              <a:t>383)</a:t>
            </a:r>
          </a:p>
          <a:p>
            <a:pPr algn="just">
              <a:buNone/>
            </a:pPr>
            <a:r>
              <a:rPr lang="es-ES" sz="2400" dirty="0" smtClean="0">
                <a:solidFill>
                  <a:srgbClr val="000000"/>
                </a:solidFill>
              </a:rPr>
              <a:t>The </a:t>
            </a:r>
            <a:r>
              <a:rPr lang="es-ES" sz="2400" dirty="0" err="1" smtClean="0">
                <a:solidFill>
                  <a:srgbClr val="000000"/>
                </a:solidFill>
              </a:rPr>
              <a:t>members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should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lend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their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neighbours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some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small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books</a:t>
            </a:r>
            <a:r>
              <a:rPr lang="es-ES" sz="2400" dirty="0" smtClean="0">
                <a:solidFill>
                  <a:srgbClr val="000000"/>
                </a:solidFill>
              </a:rPr>
              <a:t>  to </a:t>
            </a:r>
            <a:r>
              <a:rPr lang="es-ES" sz="2400" dirty="0" err="1" smtClean="0">
                <a:solidFill>
                  <a:srgbClr val="000000"/>
                </a:solidFill>
              </a:rPr>
              <a:t>read</a:t>
            </a:r>
            <a:r>
              <a:rPr lang="es-ES" sz="2400" dirty="0" smtClean="0">
                <a:solidFill>
                  <a:srgbClr val="000000"/>
                </a:solidFill>
              </a:rPr>
              <a:t> and </a:t>
            </a:r>
            <a:r>
              <a:rPr lang="es-ES" sz="2400" dirty="0" err="1" smtClean="0">
                <a:solidFill>
                  <a:srgbClr val="000000"/>
                </a:solidFill>
              </a:rPr>
              <a:t>when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their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interest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is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awaken</a:t>
            </a:r>
            <a:r>
              <a:rPr lang="es-ES" sz="2400" dirty="0" smtClean="0">
                <a:solidFill>
                  <a:srgbClr val="000000"/>
                </a:solidFill>
              </a:rPr>
              <a:t>, </a:t>
            </a:r>
            <a:r>
              <a:rPr lang="es-ES" sz="2400" dirty="0" err="1" smtClean="0">
                <a:solidFill>
                  <a:srgbClr val="000000"/>
                </a:solidFill>
              </a:rPr>
              <a:t>they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should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lend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them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bigger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books</a:t>
            </a:r>
            <a:r>
              <a:rPr lang="es-ES" sz="2400" dirty="0" smtClean="0">
                <a:solidFill>
                  <a:srgbClr val="000000"/>
                </a:solidFill>
              </a:rPr>
              <a:t> and </a:t>
            </a:r>
            <a:r>
              <a:rPr lang="es-ES" sz="2400" dirty="0" err="1" smtClean="0">
                <a:solidFill>
                  <a:srgbClr val="000000"/>
                </a:solidFill>
              </a:rPr>
              <a:t>encourage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them</a:t>
            </a:r>
            <a:r>
              <a:rPr lang="es-ES" sz="2400" dirty="0" smtClean="0">
                <a:solidFill>
                  <a:srgbClr val="000000"/>
                </a:solidFill>
              </a:rPr>
              <a:t> to </a:t>
            </a:r>
            <a:r>
              <a:rPr lang="es-ES" sz="2400" dirty="0" err="1" smtClean="0">
                <a:solidFill>
                  <a:srgbClr val="000000"/>
                </a:solidFill>
              </a:rPr>
              <a:t>purchase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their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own</a:t>
            </a:r>
            <a:r>
              <a:rPr lang="es-ES" sz="2400" dirty="0" smtClean="0">
                <a:solidFill>
                  <a:srgbClr val="000000"/>
                </a:solidFill>
              </a:rPr>
              <a:t>. </a:t>
            </a:r>
            <a:r>
              <a:rPr lang="es-ES" sz="2400" dirty="0" smtClean="0"/>
              <a:t>(</a:t>
            </a:r>
            <a:r>
              <a:rPr lang="es-ES" sz="2400" i="1" dirty="0" smtClean="0"/>
              <a:t>R&amp;H, </a:t>
            </a:r>
            <a:r>
              <a:rPr lang="es-ES" sz="2400" i="1" dirty="0" err="1" smtClean="0"/>
              <a:t>November</a:t>
            </a:r>
            <a:r>
              <a:rPr lang="es-ES" sz="2400" i="1" dirty="0" smtClean="0"/>
              <a:t> 6, </a:t>
            </a:r>
            <a:r>
              <a:rPr lang="es-ES" sz="2400" i="1" dirty="0"/>
              <a:t>1888</a:t>
            </a:r>
            <a:r>
              <a:rPr lang="es-ES" sz="2400" dirty="0"/>
              <a:t>).</a:t>
            </a:r>
            <a:endParaRPr lang="en-US" sz="2400" dirty="0"/>
          </a:p>
          <a:p>
            <a:pPr algn="just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noProof="0" dirty="0" smtClean="0">
                <a:solidFill>
                  <a:schemeClr val="accent2">
                    <a:lumMod val="50000"/>
                  </a:schemeClr>
                </a:solidFill>
              </a:rPr>
              <a:t>THE DIVINE COUNSEL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9906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E. DEVELOPMENT OF THE PLANS FOR THE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CIRCULATION OF LITERATURE</a:t>
            </a:r>
            <a:endParaRPr lang="es-E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715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s-ES_tradnl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UP THE SHOWCASE: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endParaRPr lang="en-US" sz="2400" dirty="0" smtClean="0">
              <a:cs typeface="Arial" pitchFamily="34" charset="0"/>
            </a:endParaRPr>
          </a:p>
          <a:p>
            <a:pPr algn="just"/>
            <a:r>
              <a:rPr lang="es-ES" sz="2800" dirty="0" err="1" smtClean="0"/>
              <a:t>Every</a:t>
            </a:r>
            <a:r>
              <a:rPr lang="es-ES" sz="2800" dirty="0" smtClean="0"/>
              <a:t> local </a:t>
            </a:r>
            <a:r>
              <a:rPr lang="es-ES" sz="2800" dirty="0" err="1" smtClean="0"/>
              <a:t>church</a:t>
            </a:r>
            <a:r>
              <a:rPr lang="es-ES" sz="2800" dirty="0" smtClean="0"/>
              <a:t> </a:t>
            </a:r>
            <a:r>
              <a:rPr lang="es-ES" sz="2800" dirty="0" err="1" smtClean="0"/>
              <a:t>should</a:t>
            </a:r>
            <a:r>
              <a:rPr lang="es-ES" sz="2800" dirty="0" smtClean="0"/>
              <a:t> </a:t>
            </a:r>
            <a:r>
              <a:rPr lang="es-ES" sz="2800" dirty="0" err="1" smtClean="0"/>
              <a:t>function</a:t>
            </a:r>
            <a:r>
              <a:rPr lang="es-ES" sz="2800" dirty="0" smtClean="0"/>
              <a:t> as a </a:t>
            </a:r>
            <a:r>
              <a:rPr lang="es-ES" sz="2800" dirty="0" err="1" smtClean="0"/>
              <a:t>Resource</a:t>
            </a:r>
            <a:r>
              <a:rPr lang="es-ES" sz="2800" dirty="0" smtClean="0"/>
              <a:t> Center of </a:t>
            </a:r>
            <a:r>
              <a:rPr lang="es-ES" sz="2800" dirty="0" err="1" smtClean="0"/>
              <a:t>printed</a:t>
            </a:r>
            <a:r>
              <a:rPr lang="es-ES" sz="2800" dirty="0" smtClean="0"/>
              <a:t> </a:t>
            </a:r>
            <a:r>
              <a:rPr lang="es-ES" sz="2800" dirty="0" err="1" smtClean="0"/>
              <a:t>materials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evangelism</a:t>
            </a:r>
            <a:r>
              <a:rPr lang="es-ES" sz="2800" dirty="0" smtClean="0"/>
              <a:t> and </a:t>
            </a:r>
            <a:r>
              <a:rPr lang="es-ES" sz="2800" dirty="0" err="1" smtClean="0"/>
              <a:t>nurturing</a:t>
            </a:r>
            <a:r>
              <a:rPr lang="es-ES" sz="2800" dirty="0" smtClean="0"/>
              <a:t> of the </a:t>
            </a:r>
            <a:r>
              <a:rPr lang="es-ES" sz="2800" dirty="0" err="1" smtClean="0"/>
              <a:t>members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setting</a:t>
            </a:r>
            <a:r>
              <a:rPr lang="es-ES" sz="2800" dirty="0" smtClean="0"/>
              <a:t> up </a:t>
            </a:r>
            <a:r>
              <a:rPr lang="es-ES" sz="2800" dirty="0" err="1" smtClean="0"/>
              <a:t>showcases</a:t>
            </a:r>
            <a:r>
              <a:rPr lang="es-ES" sz="2800" dirty="0" smtClean="0"/>
              <a:t>.</a:t>
            </a:r>
          </a:p>
          <a:p>
            <a:pPr algn="just"/>
            <a:r>
              <a:rPr lang="es-ES" sz="2800" dirty="0" smtClean="0"/>
              <a:t>The </a:t>
            </a:r>
            <a:r>
              <a:rPr lang="es-ES" sz="2800" dirty="0" err="1" smtClean="0"/>
              <a:t>Unions</a:t>
            </a:r>
            <a:r>
              <a:rPr lang="es-ES" sz="2800" dirty="0" smtClean="0"/>
              <a:t>, Local </a:t>
            </a:r>
            <a:r>
              <a:rPr lang="es-ES" sz="2800" dirty="0" err="1" smtClean="0"/>
              <a:t>Fields</a:t>
            </a:r>
            <a:r>
              <a:rPr lang="es-ES" sz="2800" dirty="0" smtClean="0"/>
              <a:t> and Agencies will </a:t>
            </a:r>
            <a:r>
              <a:rPr lang="es-ES" sz="2800" dirty="0" err="1" smtClean="0"/>
              <a:t>present</a:t>
            </a:r>
            <a:r>
              <a:rPr lang="es-ES" sz="2800" dirty="0" smtClean="0"/>
              <a:t> </a:t>
            </a:r>
            <a:r>
              <a:rPr lang="es-ES" sz="2800" dirty="0" err="1" smtClean="0"/>
              <a:t>initiatives</a:t>
            </a:r>
            <a:r>
              <a:rPr lang="es-ES" sz="2800" dirty="0" smtClean="0"/>
              <a:t> to set up a </a:t>
            </a:r>
            <a:r>
              <a:rPr lang="es-ES" sz="2800" dirty="0" err="1" smtClean="0"/>
              <a:t>showcase</a:t>
            </a:r>
            <a:r>
              <a:rPr lang="es-ES" sz="2800" dirty="0" smtClean="0"/>
              <a:t> </a:t>
            </a:r>
            <a:r>
              <a:rPr lang="es-ES" sz="2800" dirty="0" err="1" smtClean="0"/>
              <a:t>together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the local </a:t>
            </a:r>
            <a:r>
              <a:rPr lang="es-ES" sz="2800" dirty="0" err="1" smtClean="0"/>
              <a:t>church</a:t>
            </a:r>
            <a:r>
              <a:rPr lang="es-ES" sz="2800" dirty="0" smtClean="0"/>
              <a:t> so </a:t>
            </a:r>
            <a:r>
              <a:rPr lang="es-ES" sz="2800" dirty="0" err="1" smtClean="0"/>
              <a:t>that</a:t>
            </a:r>
            <a:r>
              <a:rPr lang="es-ES" sz="2800" dirty="0" smtClean="0"/>
              <a:t> the </a:t>
            </a:r>
            <a:r>
              <a:rPr lang="es-ES" sz="2800" dirty="0" err="1" smtClean="0"/>
              <a:t>members</a:t>
            </a:r>
            <a:r>
              <a:rPr lang="es-ES" sz="2800" dirty="0" smtClean="0"/>
              <a:t> and </a:t>
            </a:r>
            <a:r>
              <a:rPr lang="es-ES" sz="2800" dirty="0" err="1" smtClean="0"/>
              <a:t>visitors</a:t>
            </a:r>
            <a:r>
              <a:rPr lang="es-ES" sz="2800" dirty="0" smtClean="0"/>
              <a:t> </a:t>
            </a:r>
            <a:r>
              <a:rPr lang="es-ES" sz="2800" dirty="0" err="1" smtClean="0"/>
              <a:t>could</a:t>
            </a:r>
            <a:r>
              <a:rPr lang="es-ES" sz="2800" dirty="0" smtClean="0"/>
              <a:t> </a:t>
            </a:r>
            <a:r>
              <a:rPr lang="es-ES" sz="2800" dirty="0" err="1" smtClean="0"/>
              <a:t>obtain</a:t>
            </a:r>
            <a:r>
              <a:rPr lang="es-ES" sz="2800" dirty="0" smtClean="0"/>
              <a:t> </a:t>
            </a:r>
            <a:r>
              <a:rPr lang="es-ES" sz="2800" dirty="0" err="1" smtClean="0"/>
              <a:t>sufficient</a:t>
            </a:r>
            <a:r>
              <a:rPr lang="es-ES" sz="2800" dirty="0" smtClean="0"/>
              <a:t> </a:t>
            </a:r>
            <a:r>
              <a:rPr lang="es-ES" sz="2800" dirty="0" err="1" smtClean="0"/>
              <a:t>materials</a:t>
            </a:r>
            <a:r>
              <a:rPr lang="es-ES" sz="2800" dirty="0" smtClean="0"/>
              <a:t>. </a:t>
            </a:r>
          </a:p>
          <a:p>
            <a:pPr lvl="6" algn="just"/>
            <a:r>
              <a:rPr lang="es-ES" sz="2800" dirty="0" smtClean="0"/>
              <a:t>The </a:t>
            </a:r>
            <a:r>
              <a:rPr lang="es-ES" sz="2800" dirty="0" err="1" smtClean="0"/>
              <a:t>publishing</a:t>
            </a:r>
            <a:r>
              <a:rPr lang="es-ES" sz="2800" dirty="0" smtClean="0"/>
              <a:t> </a:t>
            </a:r>
            <a:r>
              <a:rPr lang="es-ES" sz="2800" dirty="0" err="1" smtClean="0"/>
              <a:t>houses</a:t>
            </a:r>
            <a:r>
              <a:rPr lang="es-ES" sz="2800" dirty="0" smtClean="0"/>
              <a:t> </a:t>
            </a:r>
            <a:r>
              <a:rPr lang="es-ES" sz="2800" dirty="0" err="1" smtClean="0"/>
              <a:t>should</a:t>
            </a:r>
            <a:r>
              <a:rPr lang="es-ES" sz="2800" dirty="0" smtClean="0"/>
              <a:t> </a:t>
            </a:r>
            <a:r>
              <a:rPr lang="es-ES" sz="2800" dirty="0" err="1" smtClean="0"/>
              <a:t>cooperate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project</a:t>
            </a:r>
            <a:r>
              <a:rPr lang="es-ES" sz="2800" dirty="0" smtClean="0"/>
              <a:t> in </a:t>
            </a:r>
            <a:r>
              <a:rPr lang="es-ES" sz="2800" dirty="0" err="1" smtClean="0"/>
              <a:t>making</a:t>
            </a:r>
            <a:r>
              <a:rPr lang="es-ES" sz="2800" dirty="0" smtClean="0"/>
              <a:t> the </a:t>
            </a:r>
            <a:r>
              <a:rPr lang="es-ES" sz="2800" dirty="0" err="1" smtClean="0"/>
              <a:t>materials</a:t>
            </a:r>
            <a:r>
              <a:rPr lang="es-ES" sz="2800" dirty="0" smtClean="0"/>
              <a:t> </a:t>
            </a:r>
            <a:r>
              <a:rPr lang="es-ES" sz="2800" dirty="0" err="1" smtClean="0"/>
              <a:t>accessible</a:t>
            </a:r>
            <a:r>
              <a:rPr lang="es-ES" sz="2800" dirty="0" smtClean="0"/>
              <a:t>.</a:t>
            </a:r>
            <a:r>
              <a:rPr lang="es-ES" sz="3200" dirty="0" smtClean="0"/>
              <a:t> </a:t>
            </a:r>
            <a:endParaRPr lang="en-US" sz="3200" dirty="0"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569" y="3733800"/>
            <a:ext cx="209363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1" algn="just">
              <a:buFont typeface="Wingdings" charset="2"/>
              <a:buChar char="§"/>
            </a:pPr>
            <a:r>
              <a:rPr lang="es-ES" sz="2400" dirty="0" smtClean="0"/>
              <a:t>The Publishing Ministries Council of the local </a:t>
            </a:r>
            <a:r>
              <a:rPr lang="es-ES" sz="2400" dirty="0" err="1" smtClean="0"/>
              <a:t>church</a:t>
            </a:r>
            <a:r>
              <a:rPr lang="es-ES" sz="2400" dirty="0" smtClean="0"/>
              <a:t> will </a:t>
            </a:r>
            <a:r>
              <a:rPr lang="es-ES" sz="2400" dirty="0" err="1" smtClean="0"/>
              <a:t>be</a:t>
            </a:r>
            <a:r>
              <a:rPr lang="es-ES" sz="2400" dirty="0" smtClean="0"/>
              <a:t> in </a:t>
            </a:r>
            <a:r>
              <a:rPr lang="es-ES" sz="2400" dirty="0" err="1" smtClean="0"/>
              <a:t>charge</a:t>
            </a:r>
            <a:r>
              <a:rPr lang="es-ES" sz="2400" dirty="0" smtClean="0"/>
              <a:t> of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work</a:t>
            </a:r>
            <a:r>
              <a:rPr lang="es-ES" sz="2400" dirty="0" smtClean="0"/>
              <a:t> to </a:t>
            </a:r>
            <a:r>
              <a:rPr lang="es-ES" sz="2400" dirty="0" err="1" smtClean="0"/>
              <a:t>obtain</a:t>
            </a:r>
            <a:r>
              <a:rPr lang="es-ES" sz="2400" dirty="0" smtClean="0"/>
              <a:t> </a:t>
            </a:r>
            <a:r>
              <a:rPr lang="es-ES" sz="2400" dirty="0" err="1" smtClean="0"/>
              <a:t>materials</a:t>
            </a:r>
            <a:r>
              <a:rPr lang="es-ES" sz="2400" dirty="0" smtClean="0"/>
              <a:t> in the Agencies and </a:t>
            </a:r>
            <a:r>
              <a:rPr lang="es-ES" sz="2400" dirty="0" err="1" smtClean="0"/>
              <a:t>promote</a:t>
            </a:r>
            <a:r>
              <a:rPr lang="es-ES" sz="2400" dirty="0" smtClean="0"/>
              <a:t> </a:t>
            </a:r>
            <a:r>
              <a:rPr lang="es-ES" sz="2400" dirty="0" err="1" smtClean="0"/>
              <a:t>them</a:t>
            </a:r>
            <a:r>
              <a:rPr lang="es-ES" sz="2400" dirty="0" smtClean="0"/>
              <a:t> </a:t>
            </a:r>
            <a:r>
              <a:rPr lang="es-ES" sz="2400" dirty="0" err="1" smtClean="0"/>
              <a:t>constantly</a:t>
            </a:r>
            <a:r>
              <a:rPr lang="es-ES" sz="2400" dirty="0" smtClean="0"/>
              <a:t>. </a:t>
            </a:r>
            <a:endParaRPr lang="en-US" sz="2400" dirty="0" smtClean="0"/>
          </a:p>
          <a:p>
            <a:pPr lvl="1" algn="just">
              <a:buFont typeface="Wingdings" charset="2"/>
              <a:buChar char="§"/>
            </a:pPr>
            <a:r>
              <a:rPr lang="es-ES" sz="2400" dirty="0" smtClean="0"/>
              <a:t>The </a:t>
            </a:r>
            <a:r>
              <a:rPr lang="es-ES" sz="2400" dirty="0" err="1" smtClean="0"/>
              <a:t>members</a:t>
            </a:r>
            <a:r>
              <a:rPr lang="es-ES" sz="2400" dirty="0" smtClean="0"/>
              <a:t> </a:t>
            </a:r>
            <a:r>
              <a:rPr lang="es-ES" sz="2400" dirty="0" err="1" smtClean="0"/>
              <a:t>should</a:t>
            </a:r>
            <a:r>
              <a:rPr lang="es-ES" sz="2400" dirty="0" smtClean="0"/>
              <a:t> </a:t>
            </a:r>
            <a:r>
              <a:rPr lang="es-ES" sz="2400" dirty="0" err="1" smtClean="0"/>
              <a:t>supply</a:t>
            </a:r>
            <a:r>
              <a:rPr lang="es-ES" sz="2400" dirty="0" smtClean="0"/>
              <a:t> </a:t>
            </a:r>
            <a:r>
              <a:rPr lang="es-ES" sz="2400" dirty="0" err="1" smtClean="0"/>
              <a:t>their</a:t>
            </a:r>
            <a:r>
              <a:rPr lang="es-ES" sz="2400" dirty="0" smtClean="0"/>
              <a:t> personal </a:t>
            </a:r>
            <a:r>
              <a:rPr lang="es-ES" sz="2400" dirty="0" err="1" smtClean="0"/>
              <a:t>libraries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purchasing</a:t>
            </a:r>
            <a:r>
              <a:rPr lang="es-ES" sz="2400" dirty="0" smtClean="0"/>
              <a:t> </a:t>
            </a:r>
            <a:r>
              <a:rPr lang="es-ES" sz="2400" dirty="0" err="1" smtClean="0"/>
              <a:t>materials</a:t>
            </a:r>
            <a:r>
              <a:rPr lang="es-ES" sz="2400" dirty="0" smtClean="0"/>
              <a:t> from the </a:t>
            </a:r>
            <a:r>
              <a:rPr lang="es-ES" sz="2400" dirty="0" err="1" smtClean="0"/>
              <a:t>showcase</a:t>
            </a:r>
            <a:r>
              <a:rPr lang="es-ES" sz="2400" dirty="0" smtClean="0"/>
              <a:t> of the </a:t>
            </a:r>
            <a:r>
              <a:rPr lang="es-ES" sz="2400" dirty="0" err="1" smtClean="0"/>
              <a:t>church</a:t>
            </a:r>
            <a:r>
              <a:rPr lang="es-ES" sz="2400" dirty="0" smtClean="0"/>
              <a:t>.  </a:t>
            </a:r>
          </a:p>
          <a:p>
            <a:pPr lvl="1" algn="just">
              <a:buFont typeface="Wingdings" charset="2"/>
              <a:buChar char="§"/>
            </a:pPr>
            <a:r>
              <a:rPr lang="es-ES" sz="2400" dirty="0" smtClean="0"/>
              <a:t>The </a:t>
            </a:r>
            <a:r>
              <a:rPr lang="es-ES" sz="2400" dirty="0" err="1" smtClean="0"/>
              <a:t>materials</a:t>
            </a:r>
            <a:r>
              <a:rPr lang="es-ES" sz="2400" dirty="0" smtClean="0"/>
              <a:t> </a:t>
            </a:r>
            <a:r>
              <a:rPr lang="es-ES" sz="2400" dirty="0" err="1" smtClean="0"/>
              <a:t>should</a:t>
            </a:r>
            <a:r>
              <a:rPr lang="es-ES" sz="2400" dirty="0" smtClean="0"/>
              <a:t> </a:t>
            </a:r>
            <a:r>
              <a:rPr lang="es-ES" sz="2400" dirty="0" err="1" smtClean="0"/>
              <a:t>be</a:t>
            </a:r>
            <a:r>
              <a:rPr lang="es-ES" sz="2400" dirty="0" smtClean="0"/>
              <a:t> </a:t>
            </a:r>
            <a:r>
              <a:rPr lang="es-ES" sz="2400" dirty="0" err="1" smtClean="0"/>
              <a:t>promoted</a:t>
            </a:r>
            <a:r>
              <a:rPr lang="es-ES" sz="2400" dirty="0" smtClean="0"/>
              <a:t>  </a:t>
            </a:r>
          </a:p>
          <a:p>
            <a:pPr marL="457200" lvl="1" indent="0" algn="just">
              <a:buNone/>
            </a:pPr>
            <a:r>
              <a:rPr lang="es-ES" sz="2400" dirty="0"/>
              <a:t> </a:t>
            </a:r>
            <a:r>
              <a:rPr lang="es-ES" sz="2400" dirty="0" smtClean="0"/>
              <a:t>   </a:t>
            </a:r>
            <a:r>
              <a:rPr lang="es-ES" sz="2400" dirty="0" err="1" smtClean="0"/>
              <a:t>adequately</a:t>
            </a:r>
            <a:r>
              <a:rPr lang="es-ES" sz="2400" dirty="0" smtClean="0"/>
              <a:t> so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those</a:t>
            </a:r>
            <a:r>
              <a:rPr lang="es-ES" sz="2400" dirty="0" smtClean="0"/>
              <a:t> </a:t>
            </a:r>
            <a:r>
              <a:rPr lang="es-ES" sz="2400" dirty="0" err="1" smtClean="0"/>
              <a:t>who</a:t>
            </a:r>
            <a:r>
              <a:rPr lang="es-ES" sz="2400" dirty="0" smtClean="0"/>
              <a:t> </a:t>
            </a:r>
            <a:r>
              <a:rPr lang="es-ES" sz="2400" dirty="0" err="1" smtClean="0"/>
              <a:t>visit</a:t>
            </a:r>
            <a:r>
              <a:rPr lang="es-ES" sz="2400" dirty="0" smtClean="0"/>
              <a:t> the </a:t>
            </a:r>
          </a:p>
          <a:p>
            <a:pPr marL="457200" lvl="1" indent="0" algn="just">
              <a:buNone/>
            </a:pPr>
            <a:r>
              <a:rPr lang="es-ES" sz="2400" dirty="0"/>
              <a:t> </a:t>
            </a:r>
            <a:r>
              <a:rPr lang="es-ES" sz="2400" dirty="0" smtClean="0"/>
              <a:t>   </a:t>
            </a:r>
            <a:r>
              <a:rPr lang="es-ES" sz="2400" dirty="0" err="1" smtClean="0"/>
              <a:t>church</a:t>
            </a:r>
            <a:r>
              <a:rPr lang="es-ES" sz="2400" dirty="0" smtClean="0"/>
              <a:t> </a:t>
            </a:r>
            <a:r>
              <a:rPr lang="es-ES" sz="2400" dirty="0" err="1" smtClean="0"/>
              <a:t>would</a:t>
            </a:r>
            <a:r>
              <a:rPr lang="es-ES" sz="2400" dirty="0" smtClean="0"/>
              <a:t> </a:t>
            </a:r>
            <a:r>
              <a:rPr lang="es-ES" sz="2400" dirty="0" err="1" smtClean="0"/>
              <a:t>want</a:t>
            </a:r>
            <a:r>
              <a:rPr lang="es-ES" sz="2400" dirty="0" smtClean="0"/>
              <a:t> </a:t>
            </a:r>
            <a:r>
              <a:rPr lang="es-ES" sz="2400" dirty="0" err="1" smtClean="0"/>
              <a:t>obtain</a:t>
            </a:r>
            <a:r>
              <a:rPr lang="es-ES" sz="2400" dirty="0" smtClean="0"/>
              <a:t> </a:t>
            </a:r>
            <a:r>
              <a:rPr lang="es-ES" sz="2400" dirty="0" err="1" smtClean="0"/>
              <a:t>them</a:t>
            </a:r>
            <a:r>
              <a:rPr lang="es-ES" sz="2400" dirty="0" smtClean="0"/>
              <a:t>.</a:t>
            </a:r>
            <a:endParaRPr lang="en-US" sz="2400" dirty="0" smtClean="0"/>
          </a:p>
          <a:p>
            <a:pPr lvl="1"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E. DEVELOPMENT OF THE PLANS FOR THE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CIRCULATION OF LITERATURE</a:t>
            </a:r>
            <a:endParaRPr lang="es-ES" sz="3200" b="1" dirty="0"/>
          </a:p>
        </p:txBody>
      </p:sp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525963"/>
          </a:xfrm>
        </p:spPr>
        <p:txBody>
          <a:bodyPr/>
          <a:lstStyle/>
          <a:p>
            <a:pPr lvl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EVANGELISTIC INPACT PROJECT (</a:t>
            </a:r>
            <a:r>
              <a:rPr lang="es-E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s-E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smtClean="0">
                <a:cs typeface="Arial" pitchFamily="34" charset="0"/>
              </a:rPr>
              <a:t>Missionary book of the year</a:t>
            </a:r>
            <a:r>
              <a:rPr lang="es-ES" sz="2400" b="1" i="1" dirty="0" smtClean="0"/>
              <a:t>” </a:t>
            </a:r>
            <a:r>
              <a:rPr lang="es-ES" sz="2400" dirty="0" smtClean="0"/>
              <a:t>–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GC and the Division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missionary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evangelistic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imact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local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involved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obtaining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missionary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AutoNum type="alphaLcPeriod"/>
            </a:pP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missionary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donated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</a:t>
            </a:r>
            <a:r>
              <a:rPr lang="es-ES" sz="2400" dirty="0" smtClean="0"/>
              <a:t>. </a:t>
            </a:r>
            <a:endParaRPr lang="en-US" sz="2400" dirty="0" smtClean="0"/>
          </a:p>
          <a:p>
            <a:pPr marL="342900" lvl="1" indent="-342900" algn="just">
              <a:buNone/>
            </a:pPr>
            <a:r>
              <a:rPr lang="es-ES" sz="2400" dirty="0" smtClean="0"/>
              <a:t> </a:t>
            </a:r>
            <a:r>
              <a:rPr lang="en-US" sz="1800" dirty="0" smtClean="0"/>
              <a:t> </a:t>
            </a:r>
          </a:p>
          <a:p>
            <a:pPr>
              <a:buNone/>
            </a:pPr>
            <a:r>
              <a:rPr lang="en-US" sz="1800" dirty="0" smtClean="0"/>
              <a:t>		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9906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E.  DEVELOPMENT OF THE PLANS FOR THE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CIRCULATION OF LITERATURE</a:t>
            </a:r>
            <a:endParaRPr lang="es-ES" sz="3200" b="1" dirty="0"/>
          </a:p>
        </p:txBody>
      </p:sp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3763963"/>
          </a:xfrm>
        </p:spPr>
        <p:txBody>
          <a:bodyPr/>
          <a:lstStyle/>
          <a:p>
            <a:pPr lvl="1" algn="just"/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missionary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book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distributed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carry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stamp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address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place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missionary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hotels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schools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banks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businesses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hospitals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homes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places.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share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neighbours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friends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coworkers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in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schools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date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provoke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true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Evangelistic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Impact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local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9906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smtClean="0">
                <a:solidFill>
                  <a:srgbClr val="C00000"/>
                </a:solidFill>
              </a:rPr>
              <a:t>E.  DEVELOPMENT OF THE PLANS FOR THE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CIRCULATION OF LITERATURE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s-ES" sz="3200" b="1" dirty="0"/>
          </a:p>
        </p:txBody>
      </p:sp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4114799"/>
          </a:xfrm>
        </p:spPr>
        <p:txBody>
          <a:bodyPr/>
          <a:lstStyle/>
          <a:p>
            <a:pPr lvl="0">
              <a:buFontTx/>
              <a:buChar char="•"/>
            </a:pP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Susbscription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missionary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magazines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charset="2"/>
              <a:buChar char="§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The Publishing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house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offers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local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yearly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subscriptions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religious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missionary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magazines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literatures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at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reduced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price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lvl="1" algn="just">
              <a:buFont typeface="Wingdings" charset="2"/>
              <a:buChar char="§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get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least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yearly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subscriptions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magazines.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personal use and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friend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neighbour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non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adventist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family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charset="2"/>
              <a:buChar char="§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Areas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entered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identified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assigned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evangelize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area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9906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E. </a:t>
            </a:r>
            <a:r>
              <a:rPr lang="en-US" sz="3200" b="1" dirty="0" smtClean="0">
                <a:solidFill>
                  <a:srgbClr val="C00000"/>
                </a:solidFill>
              </a:rPr>
              <a:t>DEVELOPMENT OF THE PLANS FOR THE </a:t>
            </a: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CIRCULATION OF LITERATURE</a:t>
            </a:r>
            <a:endParaRPr lang="es-ES" sz="3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Dedicate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s-E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pocket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the Lord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Adventist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pocket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whenever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travel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leave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home (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market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etc.)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give to people and to spread the gospel through the printed pages.</a:t>
            </a:r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E. DEVELOPMENT OF THE PLANS FOR THE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CIRCULATION OF LITERATURE</a:t>
            </a:r>
            <a:endParaRPr lang="es-ES" sz="3200" b="1" dirty="0"/>
          </a:p>
        </p:txBody>
      </p:sp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The local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cooperate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Lord’s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Publishing Ministries: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AutoNum type="arabicPeriod"/>
            </a:pP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Reccomendation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persons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the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Canvassing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Minisrty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board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select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consecrated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persons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faithful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prosperous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encourage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join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Local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canvassing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ministry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recommend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the Publishing Director of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Conference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Misison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F. GIVING SUPPORT TO THE CANVASSING MINISTRY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lvl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Support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your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church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leaders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from the local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moral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facilities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come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visit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pray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recomendations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offer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 algn="just"/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self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supported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workers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depend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totally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faith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God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strength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sustain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themselves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financially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appreciation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love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moral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F. GIVING SUPPORT TO THE CANVASSING MINISTRY PROGRAM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6400" y="914400"/>
            <a:ext cx="3657600" cy="495300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enrich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missionary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program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means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latin typeface="Arial" pitchFamily="34" charset="0"/>
                <a:cs typeface="Arial" pitchFamily="34" charset="0"/>
              </a:rPr>
              <a:t>impact</a:t>
            </a:r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latin typeface="Arial" pitchFamily="34" charset="0"/>
                <a:cs typeface="Arial" pitchFamily="34" charset="0"/>
              </a:rPr>
              <a:t>evangelistic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latin typeface="Arial" pitchFamily="34" charset="0"/>
                <a:cs typeface="Arial" pitchFamily="34" charset="0"/>
              </a:rPr>
              <a:t>Adventist</a:t>
            </a:r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latin typeface="Arial" pitchFamily="34" charset="0"/>
                <a:cs typeface="Arial" pitchFamily="34" charset="0"/>
              </a:rPr>
              <a:t>literature</a:t>
            </a:r>
            <a:endParaRPr lang="en-US" sz="28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DDAC2-961D-40CE-863E-E089EA77930E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4" descr="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1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648200"/>
          </a:xfrm>
        </p:spPr>
        <p:txBody>
          <a:bodyPr/>
          <a:lstStyle/>
          <a:p>
            <a:pPr lvl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Celebrating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Patronizing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meetings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Comradeship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coplorteurs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constantly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celebrate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comradeship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spiritual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strengthening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meetings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The local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activities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includes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providing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place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hold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meetings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the assistance of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assisting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blessed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refreshed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listen to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experiences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shared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meetings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F.  GIVING SUPPORT TO THE CANVASSING MINISTRY PROGRAM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participate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evangelism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scattering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Adventist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literatures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sales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subscriptions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S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pecial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Colporteurs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Holy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” –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workers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canvass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“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Holy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together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Colporteur’s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Emphasis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designated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Division.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3716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4525963"/>
          </a:xfrm>
        </p:spPr>
        <p:txBody>
          <a:bodyPr/>
          <a:lstStyle/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festive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canvass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festive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–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organized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testifiction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teams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14400" lvl="2" indent="0"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1.- The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Aventurers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Pathfinders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instructed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sell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literature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missionary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purpose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obtain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along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“AY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Honors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.- 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schools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organized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instructed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sell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literature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vacation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missionary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purpose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mind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finance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projects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3716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0037"/>
            <a:ext cx="8991600" cy="4525963"/>
          </a:xfrm>
        </p:spPr>
        <p:txBody>
          <a:bodyPr/>
          <a:lstStyle/>
          <a:p>
            <a:pPr marL="914400" lvl="2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 Student canvassing helps the student financially to obtain a christian education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14400" lvl="2" indent="0"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Provides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financial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income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paid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in cash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publishing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houses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adventist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bookstores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in favor of the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student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colporteur</a:t>
            </a:r>
            <a:r>
              <a:rPr lang="es-ES" dirty="0" smtClean="0"/>
              <a:t>.</a:t>
            </a:r>
          </a:p>
          <a:p>
            <a:pPr lvl="2">
              <a:buFontTx/>
              <a:buChar char="-"/>
            </a:pPr>
            <a:endParaRPr lang="en-US" dirty="0"/>
          </a:p>
          <a:p>
            <a:pPr lvl="2">
              <a:buFontTx/>
              <a:buChar char="-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Canvassing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enables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student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excellent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vision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training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in personal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evangelism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  PARTICIPATION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4602163"/>
          </a:xfrm>
        </p:spPr>
        <p:txBody>
          <a:bodyPr/>
          <a:lstStyle/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Participation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in the “Magazine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Campaign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Union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assignes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month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“Magazine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Campaign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participate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selling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adventists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magazines,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as “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Priorities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” and “Enfoque”,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magazines 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249362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harryallen.info/wp-content/uploads/2010/01/sd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2952750" cy="29527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Participation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Spirit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Prophecy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Annual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Campaign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– Once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the Division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Union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assign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encouraged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sell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Spirit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Prophecy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none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adventist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friends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neighbours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428750" lvl="2" indent="-514350" algn="just">
              <a:buFont typeface="+mj-lt"/>
              <a:buAutoNum type="romanLcPeriod"/>
            </a:pPr>
            <a:r>
              <a:rPr lang="es-ES" i="1" dirty="0" smtClean="0">
                <a:latin typeface="Arial" pitchFamily="34" charset="0"/>
                <a:cs typeface="Arial" pitchFamily="34" charset="0"/>
              </a:rPr>
              <a:t>The Great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Controversy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eries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428750" lvl="2" indent="-514350" algn="just">
              <a:buFont typeface="+mj-lt"/>
              <a:buAutoNum type="romanLcPeriod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 Series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Family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abbreviated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edition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Adventist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 Home,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Guidance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Education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Ministry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Healing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Practical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leccions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 from the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great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teacher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  PARTICIPATION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525963"/>
          </a:xfrm>
        </p:spPr>
        <p:txBody>
          <a:bodyPr/>
          <a:lstStyle/>
          <a:p>
            <a:pPr lvl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es-E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from Global </a:t>
            </a:r>
            <a:r>
              <a:rPr lang="es-E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Mission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coordination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Union,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Conference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Mission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send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missionary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teams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territories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has not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yet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entered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teams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missionary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sent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territories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specific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time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until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awakening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interest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b.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program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financed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Global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Mission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funds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 You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arrangements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financial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subsidies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the Union,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Conference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Mission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and the local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patronizes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Global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Mission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19600"/>
          </a:xfrm>
        </p:spPr>
        <p:txBody>
          <a:bodyPr/>
          <a:lstStyle/>
          <a:p>
            <a:pPr lvl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</a:t>
            </a:r>
            <a:r>
              <a:rPr lang="es-E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</a:t>
            </a:r>
            <a:r>
              <a:rPr lang="es-E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Colporteurs</a:t>
            </a: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a.</a:t>
            </a:r>
            <a:r>
              <a:rPr lang="es-ES" sz="2400" dirty="0" smtClean="0"/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encourage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participate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time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canvassing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direction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the (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coordinator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) of Publishing Ministries and the Publishing Ministries Council of the local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needs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time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The Publishing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departments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Unions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Conferences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Missions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charge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providing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instructions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time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952999"/>
          </a:xfrm>
        </p:spPr>
        <p:txBody>
          <a:bodyPr/>
          <a:lstStyle/>
          <a:p>
            <a:pPr lvl="1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Through house to house visitation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teams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carry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missionary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activities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activities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testification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lvl="0" indent="-514350">
              <a:buFont typeface="+mj-lt"/>
              <a:buAutoNum type="romanLcPeriod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Sell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religious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and magazines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romanLcPeriod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booklets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romanLcPeriod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Obtain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inscriptions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Voice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Prophecy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romanLcPeriod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Invite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assist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services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romanLcPeriod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Pray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people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romanLcPeriod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Develop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interest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receive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Bible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525963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time </a:t>
            </a:r>
            <a:r>
              <a:rPr lang="es-E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Colporteurs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opens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arms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welcome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wants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dedicate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time and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talents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canvassing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as a full time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encourage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the local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recommend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to the Publishing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board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Conference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Mission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names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persons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capable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canvssing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441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0541" cmpd="sng">
                  <a:solidFill>
                    <a:srgbClr val="0000FF"/>
                  </a:solidFill>
                  <a:prstDash val="solid"/>
                </a:ln>
                <a:gradFill flip="none" rotWithShape="1"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16200000" scaled="1"/>
                  <a:tileRect/>
                </a:gradFill>
                <a:latin typeface="Rockwell Extra Bold" pitchFamily="18" charset="0"/>
              </a:rPr>
              <a:t>            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609600" y="2057400"/>
            <a:ext cx="3733800" cy="22098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143000" y="2362200"/>
            <a:ext cx="2590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prstClr val="white"/>
                </a:solidFill>
                <a:latin typeface="Gloucester MT Extra Condensed" pitchFamily="18" charset="0"/>
              </a:rPr>
              <a:t>EVAN-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prstClr val="white"/>
                </a:solidFill>
                <a:latin typeface="Gloucester MT Extra Condensed" pitchFamily="18" charset="0"/>
              </a:rPr>
              <a:t>GELISM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486400" y="1981200"/>
            <a:ext cx="3429000" cy="2133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5943600" y="2057401"/>
            <a:ext cx="259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srgbClr val="D60093"/>
                </a:solidFill>
                <a:latin typeface="Gloucester MT Extra Condensed" pitchFamily="18" charset="0"/>
              </a:rPr>
              <a:t>NUTRI-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srgbClr val="D60093"/>
                </a:solidFill>
                <a:latin typeface="Gloucester MT Extra Condensed" pitchFamily="18" charset="0"/>
              </a:rPr>
              <a:t>TION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rgbClr val="D60093"/>
                </a:solidFill>
                <a:latin typeface="Gloucester MT Extra Condensed" pitchFamily="18" charset="0"/>
              </a:rPr>
              <a:t>(TO FEED)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4343400" y="2971800"/>
            <a:ext cx="1143000" cy="485775"/>
          </a:xfrm>
          <a:prstGeom prst="leftRightArrow">
            <a:avLst>
              <a:gd name="adj1" fmla="val 50000"/>
              <a:gd name="adj2" fmla="val 470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doni MT Blac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8600"/>
            <a:ext cx="9067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54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THE MISSION OF  PUBLICATIONS</a:t>
            </a:r>
            <a:endParaRPr lang="es-ES" sz="5400" b="1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Extra Bol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614208"/>
            <a:ext cx="9144000" cy="230832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The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Mission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of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publications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is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doubled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: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To use the material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for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evangelism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and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for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personal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nurture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of the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knowledge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of the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church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members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endParaRPr lang="es-ES" sz="3600" b="1" u="sng" dirty="0">
              <a:solidFill>
                <a:prstClr val="white"/>
              </a:solidFill>
              <a:latin typeface="Gloucester MT Extra Condense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325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449763"/>
          </a:xfrm>
        </p:spPr>
        <p:txBody>
          <a:bodyPr/>
          <a:lstStyle/>
          <a:p>
            <a:pPr algn="just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The full time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self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supported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workers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Adventist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obtain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wages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commissions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sales of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approved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denomination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receive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from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comply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requirements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established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policies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denomination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medical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aid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education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smtClean="0">
                <a:latin typeface="Arial" pitchFamily="34" charset="0"/>
                <a:cs typeface="Arial" pitchFamily="34" charset="0"/>
              </a:rPr>
              <a:t>allowance,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retirement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etc. In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Divisions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countries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reveive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financial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assistance as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pastors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Llamado de Dios a colportores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In 1900, Ellen G. White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testified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according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to the light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God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calling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workers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. He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said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100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colporteurs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i="1" dirty="0" smtClean="0">
                <a:latin typeface="Arial" pitchFamily="34" charset="0"/>
                <a:cs typeface="Arial" pitchFamily="34" charset="0"/>
              </a:rPr>
              <a:t>Testimonies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s-ES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p. 317)</a:t>
            </a:r>
          </a:p>
          <a:p>
            <a:pPr marL="342900" lvl="1" indent="-342900" algn="just"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call to workers from every church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God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calls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workers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us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enter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His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service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canvasser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evangelists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God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loves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His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will do His will,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will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strive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impart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the light to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darkness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He will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greatly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bless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efforts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.”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(The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evangelist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page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21)</a:t>
            </a:r>
            <a:r>
              <a:rPr lang="es-ES" sz="2400" i="1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PARTICIPATATION IN THE CANVASSING WORK SELLING PRINTED MATERIALS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76799"/>
          </a:xfrm>
        </p:spPr>
        <p:txBody>
          <a:bodyPr/>
          <a:lstStyle/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b. Call to both men and women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– “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Jesus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calling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missionaries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men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women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will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consecrate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themselves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God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willing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spend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spent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in His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service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.”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 (The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colporteur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evangelist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page 19)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  -  c. A call to Youth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“The Lord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calls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upon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youth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to labor as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canvassers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evangelists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to do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house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-to-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house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in places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yet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heard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truth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(The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colporteur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evangelist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page 19)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PARTICIPATATION IN THE CANVASSING WORK SELLING PRINTED MATERIALS 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pPr marL="342900" lvl="1" indent="-34290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d.</a:t>
            </a:r>
            <a:r>
              <a:rPr lang="es-ES" sz="2400" dirty="0" smtClean="0"/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colporteur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? – “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youth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older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will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called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from the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from the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vineyard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and from the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workshop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sent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forth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Master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His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thees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had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opportunity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education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but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Christ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sees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qualifications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will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enable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fulfill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His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purpose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put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hearts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continue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learners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, He will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fit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to labor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Him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” 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2000" i="1" dirty="0" err="1" smtClean="0">
                <a:latin typeface="Arial" pitchFamily="34" charset="0"/>
                <a:cs typeface="Arial" pitchFamily="34" charset="0"/>
              </a:rPr>
              <a:t>Education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269, 270).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 PARTICIPATION IN THE CANVASSING WORK SELLING PRINTED MATERIAL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 descr="Copy of Church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572000" y="0"/>
            <a:ext cx="4648200" cy="69079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8611" name="WordArt 7"/>
          <p:cNvSpPr>
            <a:spLocks noChangeArrowheads="1" noChangeShapeType="1" noTextEdit="1"/>
          </p:cNvSpPr>
          <p:nvPr/>
        </p:nvSpPr>
        <p:spPr bwMode="auto">
          <a:xfrm>
            <a:off x="304799" y="685800"/>
            <a:ext cx="4038601" cy="13716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itchFamily="18" charset="0"/>
              </a:rPr>
              <a:t>EVERY SDA</a:t>
            </a:r>
            <a:endParaRPr lang="en-US" sz="4800" b="1" kern="1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itchFamily="18" charset="0"/>
              </a:rPr>
              <a:t>CHURCH </a:t>
            </a:r>
            <a:r>
              <a:rPr lang="en-US" sz="48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itchFamily="18" charset="0"/>
              </a:rPr>
              <a:t>...</a:t>
            </a:r>
          </a:p>
        </p:txBody>
      </p:sp>
      <p:sp>
        <p:nvSpPr>
          <p:cNvPr id="73732" name="TextBox 1"/>
          <p:cNvSpPr txBox="1">
            <a:spLocks noChangeArrowheads="1"/>
          </p:cNvSpPr>
          <p:nvPr/>
        </p:nvSpPr>
        <p:spPr bwMode="auto">
          <a:xfrm>
            <a:off x="152400" y="2438400"/>
            <a:ext cx="4038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0000FF"/>
                </a:solidFill>
                <a:latin typeface="Rockwell Condensed" pitchFamily="18" charset="0"/>
              </a:rPr>
              <a:t>A center for evangelism through the Publications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Dc1\user\FloresLi\My Documents\PUBLISHING MINISTRY\PORTADApubicacion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441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0541" cmpd="sng">
                  <a:solidFill>
                    <a:srgbClr val="0000FF"/>
                  </a:solidFill>
                  <a:prstDash val="solid"/>
                </a:ln>
                <a:gradFill flip="none" rotWithShape="1"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16200000" scaled="1"/>
                  <a:tileRect/>
                </a:gradFill>
                <a:latin typeface="Rockwell Extra Bold" pitchFamily="18" charset="0"/>
              </a:rPr>
              <a:t>            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609600" y="2057400"/>
            <a:ext cx="3733800" cy="22098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143000" y="2133600"/>
            <a:ext cx="2590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prstClr val="white"/>
                </a:solidFill>
                <a:latin typeface="Gloucester MT Extra Condensed" pitchFamily="18" charset="0"/>
              </a:rPr>
              <a:t>EVAN-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prstClr val="white"/>
                </a:solidFill>
                <a:latin typeface="Gloucester MT Extra Condensed" pitchFamily="18" charset="0"/>
              </a:rPr>
              <a:t>GELISM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486400" y="1981200"/>
            <a:ext cx="3429000" cy="2133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5943600" y="1981200"/>
            <a:ext cx="259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srgbClr val="D60093"/>
                </a:solidFill>
                <a:latin typeface="Gloucester MT Extra Condensed" pitchFamily="18" charset="0"/>
              </a:rPr>
              <a:t>NUTRI-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srgbClr val="D60093"/>
                </a:solidFill>
                <a:latin typeface="Gloucester MT Extra Condensed" pitchFamily="18" charset="0"/>
              </a:rPr>
              <a:t>TION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rgbClr val="D60093"/>
                </a:solidFill>
                <a:latin typeface="Gloucester MT Extra Condensed" pitchFamily="18" charset="0"/>
              </a:rPr>
              <a:t>(TO FEED)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4343400" y="2971800"/>
            <a:ext cx="1143000" cy="485775"/>
          </a:xfrm>
          <a:prstGeom prst="leftRightArrow">
            <a:avLst>
              <a:gd name="adj1" fmla="val 50000"/>
              <a:gd name="adj2" fmla="val 470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doni MT Blac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8600"/>
            <a:ext cx="9067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54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THE MISSION OF  PUBLICATIONS</a:t>
            </a:r>
            <a:endParaRPr lang="es-ES" sz="5400" b="1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Extra Bol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71999"/>
            <a:ext cx="9144000" cy="34163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Every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member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should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receive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dirty="0" err="1" smtClean="0">
                <a:solidFill>
                  <a:prstClr val="white"/>
                </a:solidFill>
                <a:latin typeface="Gloucester MT Extra Condensed" pitchFamily="18" charset="0"/>
              </a:rPr>
              <a:t>sufficient</a:t>
            </a:r>
            <a:r>
              <a:rPr lang="es-ES" sz="3600" b="1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material to share the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gospel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 and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also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 to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feed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on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them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 in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order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 to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strenghten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their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 spiritual </a:t>
            </a:r>
            <a:r>
              <a:rPr lang="es-ES" sz="3600" b="1" u="sng" dirty="0" err="1" smtClean="0">
                <a:solidFill>
                  <a:prstClr val="white"/>
                </a:solidFill>
                <a:latin typeface="Gloucester MT Extra Condensed" pitchFamily="18" charset="0"/>
              </a:rPr>
              <a:t>life</a:t>
            </a:r>
            <a:r>
              <a:rPr lang="es-ES" sz="3600" b="1" u="sng" dirty="0" smtClean="0">
                <a:solidFill>
                  <a:prstClr val="white"/>
                </a:solidFill>
                <a:latin typeface="Gloucester MT Extra Condensed" pitchFamily="18" charset="0"/>
              </a:rPr>
              <a:t> </a:t>
            </a:r>
          </a:p>
          <a:p>
            <a:pPr algn="ctr" eaLnBrk="0" fontAlgn="base" hangingPunct="0">
              <a:spcAft>
                <a:spcPct val="0"/>
              </a:spcAft>
            </a:pPr>
            <a:endParaRPr lang="es-ES" sz="3600" b="1" u="sng" dirty="0" smtClean="0">
              <a:solidFill>
                <a:prstClr val="white"/>
              </a:solidFill>
              <a:latin typeface="Gloucester MT Extra Condensed" pitchFamily="18" charset="0"/>
            </a:endParaRPr>
          </a:p>
          <a:p>
            <a:pPr algn="ctr" eaLnBrk="0" fontAlgn="base" hangingPunct="0">
              <a:spcAft>
                <a:spcPct val="0"/>
              </a:spcAft>
            </a:pPr>
            <a:endParaRPr lang="es-ES" sz="3600" b="1" u="sng" dirty="0">
              <a:solidFill>
                <a:prstClr val="white"/>
              </a:solidFill>
              <a:latin typeface="Gloucester MT Extra Condense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021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5"/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81534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600" b="1" kern="1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Extra Bol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37160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kern="1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HOW TO CONDUCT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kern="1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PERSONAL EVANGELISM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kern="1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 WITH LITERATURE</a:t>
            </a:r>
            <a:endParaRPr lang="es-ES" sz="4800" b="1" kern="1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4789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hu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41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5"/>
          <p:cNvSpPr>
            <a:spLocks noChangeArrowheads="1" noChangeShapeType="1" noTextEdit="1"/>
          </p:cNvSpPr>
          <p:nvPr/>
        </p:nvSpPr>
        <p:spPr bwMode="auto">
          <a:xfrm>
            <a:off x="5562600" y="533400"/>
            <a:ext cx="3581400" cy="548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Rockwell Extra Bold"/>
              </a:rPr>
              <a:t>By</a:t>
            </a:r>
            <a:r>
              <a:rPr lang="es-ES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Rockwell Extra Bold"/>
              </a:rPr>
              <a:t>  </a:t>
            </a:r>
            <a:r>
              <a:rPr lang="es-ES" sz="5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Rockwell Extra Bold"/>
              </a:rPr>
              <a:t>getting</a:t>
            </a:r>
            <a:endParaRPr lang="es-ES" sz="5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000000">
                    <a:alpha val="79999"/>
                  </a:srgbClr>
                </a:outerShdw>
              </a:effectLst>
              <a:latin typeface="Rockwell Extra Bold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Rockwell Extra Bold"/>
              </a:rPr>
              <a:t>Every</a:t>
            </a:r>
            <a:r>
              <a:rPr lang="es-ES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Rockwell Extra Bold"/>
              </a:rPr>
              <a:t> </a:t>
            </a:r>
            <a:r>
              <a:rPr lang="es-ES" sz="5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Rockwell Extra Bold"/>
              </a:rPr>
              <a:t>member</a:t>
            </a:r>
            <a:endParaRPr lang="es-ES" sz="5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000000">
                    <a:alpha val="79999"/>
                  </a:srgbClr>
                </a:outerShdw>
              </a:effectLst>
              <a:latin typeface="Rockwell Extra Bold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Rockwell Extra Bold"/>
              </a:rPr>
              <a:t>Of the local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Rockwell Extra Bold"/>
              </a:rPr>
              <a:t>Church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Rockwell Extra Bold"/>
              </a:rPr>
              <a:t>involved</a:t>
            </a:r>
            <a:r>
              <a:rPr lang="es-ES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Rockwell Extra Bold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426336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3962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7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Publishings</a:t>
            </a:r>
            <a:r>
              <a:rPr lang="en-US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beginning of the Adventist church</a:t>
            </a:r>
            <a:endParaRPr lang="en-US" sz="2700" dirty="0" smtClean="0"/>
          </a:p>
          <a:p>
            <a:pPr marL="514350" indent="-514350">
              <a:buAutoNum type="arabicPeriod"/>
            </a:pPr>
            <a:r>
              <a:rPr lang="es-ES" sz="2700" dirty="0" smtClean="0"/>
              <a:t>In the </a:t>
            </a:r>
            <a:r>
              <a:rPr lang="es-ES" sz="2700" dirty="0" err="1" smtClean="0"/>
              <a:t>first</a:t>
            </a:r>
            <a:r>
              <a:rPr lang="es-ES" sz="2700" dirty="0" smtClean="0"/>
              <a:t> </a:t>
            </a:r>
            <a:r>
              <a:rPr lang="es-ES" sz="2700" dirty="0" err="1" smtClean="0"/>
              <a:t>phase</a:t>
            </a:r>
            <a:r>
              <a:rPr lang="es-ES" sz="2700" dirty="0" smtClean="0"/>
              <a:t> of the </a:t>
            </a:r>
            <a:r>
              <a:rPr lang="es-ES" sz="2700" dirty="0" err="1" smtClean="0"/>
              <a:t>church</a:t>
            </a:r>
            <a:r>
              <a:rPr lang="es-ES" sz="2700" dirty="0" smtClean="0"/>
              <a:t> </a:t>
            </a:r>
            <a:r>
              <a:rPr lang="es-ES" sz="2700" dirty="0" err="1" smtClean="0"/>
              <a:t>development</a:t>
            </a:r>
            <a:r>
              <a:rPr lang="es-ES" sz="2700" dirty="0" smtClean="0"/>
              <a:t>, </a:t>
            </a:r>
            <a:r>
              <a:rPr lang="es-ES" sz="2700" dirty="0" err="1" smtClean="0"/>
              <a:t>publishings</a:t>
            </a:r>
            <a:r>
              <a:rPr lang="es-ES" sz="2700" dirty="0" smtClean="0"/>
              <a:t> </a:t>
            </a:r>
            <a:r>
              <a:rPr lang="es-ES" sz="2700" dirty="0" err="1" smtClean="0"/>
              <a:t>had</a:t>
            </a:r>
            <a:r>
              <a:rPr lang="es-ES" sz="2700" dirty="0" smtClean="0"/>
              <a:t> a </a:t>
            </a:r>
            <a:r>
              <a:rPr lang="es-ES" sz="2700" dirty="0" err="1" smtClean="0"/>
              <a:t>very</a:t>
            </a:r>
            <a:r>
              <a:rPr lang="es-ES" sz="2700" dirty="0" smtClean="0"/>
              <a:t> </a:t>
            </a:r>
            <a:r>
              <a:rPr lang="es-ES" sz="2700" dirty="0" err="1" smtClean="0"/>
              <a:t>important</a:t>
            </a:r>
            <a:r>
              <a:rPr lang="es-ES" sz="2700" dirty="0" smtClean="0"/>
              <a:t> </a:t>
            </a:r>
            <a:r>
              <a:rPr lang="es-ES" sz="2700" dirty="0" err="1" smtClean="0"/>
              <a:t>funtion</a:t>
            </a:r>
            <a:r>
              <a:rPr lang="es-ES" sz="2700" dirty="0" smtClean="0"/>
              <a:t> in the local </a:t>
            </a:r>
            <a:r>
              <a:rPr lang="es-ES" sz="2700" dirty="0" err="1" smtClean="0"/>
              <a:t>church</a:t>
            </a:r>
            <a:r>
              <a:rPr lang="es-ES" sz="2700" dirty="0" smtClean="0"/>
              <a:t>. </a:t>
            </a:r>
            <a:r>
              <a:rPr lang="es-ES" sz="2700" dirty="0" err="1" smtClean="0"/>
              <a:t>It</a:t>
            </a:r>
            <a:r>
              <a:rPr lang="es-ES" sz="2700" dirty="0" smtClean="0"/>
              <a:t> </a:t>
            </a:r>
            <a:r>
              <a:rPr lang="es-ES" sz="2700" dirty="0" err="1" smtClean="0"/>
              <a:t>was</a:t>
            </a:r>
            <a:r>
              <a:rPr lang="es-ES" sz="2700" dirty="0" smtClean="0"/>
              <a:t> </a:t>
            </a:r>
            <a:r>
              <a:rPr lang="es-ES" sz="2700" dirty="0" err="1" smtClean="0"/>
              <a:t>one</a:t>
            </a:r>
            <a:r>
              <a:rPr lang="es-ES" sz="2700" dirty="0" smtClean="0"/>
              <a:t> of the </a:t>
            </a:r>
            <a:r>
              <a:rPr lang="es-ES" sz="2700" dirty="0" err="1" smtClean="0"/>
              <a:t>most</a:t>
            </a:r>
            <a:r>
              <a:rPr lang="es-ES" sz="2700" dirty="0" smtClean="0"/>
              <a:t> </a:t>
            </a:r>
            <a:r>
              <a:rPr lang="es-ES" sz="2700" dirty="0" err="1" smtClean="0"/>
              <a:t>effective</a:t>
            </a:r>
            <a:r>
              <a:rPr lang="es-ES" sz="2700" dirty="0" smtClean="0"/>
              <a:t> </a:t>
            </a:r>
            <a:r>
              <a:rPr lang="es-ES" sz="2700" dirty="0" err="1" smtClean="0"/>
              <a:t>instruments</a:t>
            </a:r>
            <a:r>
              <a:rPr lang="es-ES" sz="2700" dirty="0" smtClean="0"/>
              <a:t> in the </a:t>
            </a:r>
            <a:r>
              <a:rPr lang="es-ES" sz="2700" dirty="0" err="1" smtClean="0"/>
              <a:t>evangelistic</a:t>
            </a:r>
            <a:r>
              <a:rPr lang="es-ES" sz="2700" dirty="0" smtClean="0"/>
              <a:t> </a:t>
            </a:r>
            <a:r>
              <a:rPr lang="es-ES" sz="2700" dirty="0" err="1" smtClean="0"/>
              <a:t>work</a:t>
            </a:r>
            <a:r>
              <a:rPr lang="es-ES" sz="2700" dirty="0" smtClean="0"/>
              <a:t> in </a:t>
            </a:r>
            <a:r>
              <a:rPr lang="es-ES" sz="2700" dirty="0" err="1" smtClean="0"/>
              <a:t>order</a:t>
            </a:r>
            <a:r>
              <a:rPr lang="es-ES" sz="2700" dirty="0" smtClean="0"/>
              <a:t> </a:t>
            </a:r>
            <a:r>
              <a:rPr lang="es-ES" sz="2700" dirty="0" err="1" smtClean="0"/>
              <a:t>for</a:t>
            </a:r>
            <a:r>
              <a:rPr lang="es-ES" sz="2700" dirty="0" smtClean="0"/>
              <a:t> the </a:t>
            </a:r>
            <a:r>
              <a:rPr lang="es-ES" sz="2700" dirty="0" err="1" smtClean="0"/>
              <a:t>church</a:t>
            </a:r>
            <a:r>
              <a:rPr lang="es-ES" sz="2700" dirty="0" smtClean="0"/>
              <a:t> to </a:t>
            </a:r>
            <a:r>
              <a:rPr lang="es-ES" sz="2700" dirty="0" err="1" smtClean="0"/>
              <a:t>grow</a:t>
            </a:r>
            <a:r>
              <a:rPr lang="es-ES" sz="2700" dirty="0" smtClean="0"/>
              <a:t>.</a:t>
            </a:r>
            <a:endParaRPr lang="en-US" sz="2700" dirty="0" smtClean="0"/>
          </a:p>
          <a:p>
            <a:r>
              <a:rPr lang="es-ES" sz="2700" dirty="0" smtClean="0"/>
              <a:t>At the </a:t>
            </a:r>
            <a:r>
              <a:rPr lang="es-ES" sz="2700" dirty="0" err="1" smtClean="0"/>
              <a:t>begining</a:t>
            </a:r>
            <a:r>
              <a:rPr lang="es-ES" sz="2700" dirty="0" smtClean="0"/>
              <a:t> of 1860, the “</a:t>
            </a:r>
            <a:r>
              <a:rPr lang="es-ES" sz="2700" dirty="0" err="1" smtClean="0"/>
              <a:t>Leaflet</a:t>
            </a:r>
            <a:r>
              <a:rPr lang="es-ES" sz="2700" dirty="0" smtClean="0"/>
              <a:t> </a:t>
            </a:r>
            <a:r>
              <a:rPr lang="es-ES" sz="2700" dirty="0" err="1" smtClean="0"/>
              <a:t>Society</a:t>
            </a:r>
            <a:r>
              <a:rPr lang="es-ES" sz="2700" dirty="0" smtClean="0"/>
              <a:t> and </a:t>
            </a:r>
            <a:r>
              <a:rPr lang="es-ES" sz="2700" dirty="0" err="1" smtClean="0"/>
              <a:t>Missionary</a:t>
            </a:r>
            <a:r>
              <a:rPr lang="es-ES" sz="2700" dirty="0" smtClean="0"/>
              <a:t> </a:t>
            </a:r>
            <a:r>
              <a:rPr lang="es-ES" sz="2700" dirty="0" err="1" smtClean="0"/>
              <a:t>Work</a:t>
            </a:r>
            <a:r>
              <a:rPr lang="es-ES" sz="2700" dirty="0" smtClean="0"/>
              <a:t>” </a:t>
            </a:r>
            <a:r>
              <a:rPr lang="es-ES" sz="2700" dirty="0" err="1" smtClean="0"/>
              <a:t>was</a:t>
            </a:r>
            <a:r>
              <a:rPr lang="es-ES" sz="2700" dirty="0" smtClean="0"/>
              <a:t> </a:t>
            </a:r>
            <a:r>
              <a:rPr lang="es-ES" sz="2700" dirty="0" err="1" smtClean="0"/>
              <a:t>established</a:t>
            </a:r>
            <a:r>
              <a:rPr lang="es-ES" sz="2700" dirty="0" smtClean="0"/>
              <a:t> </a:t>
            </a:r>
            <a:r>
              <a:rPr lang="es-ES" sz="2700" dirty="0" err="1" smtClean="0"/>
              <a:t>with</a:t>
            </a:r>
            <a:r>
              <a:rPr lang="es-ES" sz="2700" dirty="0" smtClean="0"/>
              <a:t> the </a:t>
            </a:r>
            <a:r>
              <a:rPr lang="es-ES" sz="2700" dirty="0" err="1" smtClean="0"/>
              <a:t>purpose</a:t>
            </a:r>
            <a:r>
              <a:rPr lang="es-ES" sz="2700" dirty="0" smtClean="0"/>
              <a:t> of </a:t>
            </a:r>
            <a:r>
              <a:rPr lang="es-ES" sz="2700" dirty="0" err="1" smtClean="0"/>
              <a:t>planning</a:t>
            </a:r>
            <a:r>
              <a:rPr lang="es-ES" sz="2700" dirty="0" smtClean="0"/>
              <a:t> and </a:t>
            </a:r>
            <a:r>
              <a:rPr lang="es-ES" sz="2700" dirty="0" err="1" smtClean="0"/>
              <a:t>coordinating</a:t>
            </a:r>
            <a:r>
              <a:rPr lang="es-ES" sz="2700" dirty="0" smtClean="0"/>
              <a:t> in a </a:t>
            </a:r>
            <a:r>
              <a:rPr lang="es-ES" sz="2700" dirty="0" err="1" smtClean="0"/>
              <a:t>systematic</a:t>
            </a:r>
            <a:r>
              <a:rPr lang="es-ES" sz="2700" dirty="0" smtClean="0"/>
              <a:t> </a:t>
            </a:r>
            <a:r>
              <a:rPr lang="es-ES" sz="2700" dirty="0" err="1" smtClean="0"/>
              <a:t>way</a:t>
            </a:r>
            <a:r>
              <a:rPr lang="es-ES" sz="2700" dirty="0" smtClean="0"/>
              <a:t>, the  </a:t>
            </a:r>
            <a:r>
              <a:rPr lang="es-ES" sz="2700" dirty="0" err="1" smtClean="0"/>
              <a:t>distribution</a:t>
            </a:r>
            <a:r>
              <a:rPr lang="es-ES" sz="2700" dirty="0" smtClean="0"/>
              <a:t> of the </a:t>
            </a:r>
            <a:r>
              <a:rPr lang="es-ES" sz="2700" dirty="0" err="1" smtClean="0"/>
              <a:t>printed</a:t>
            </a:r>
            <a:r>
              <a:rPr lang="es-ES" sz="2700" dirty="0" smtClean="0"/>
              <a:t> </a:t>
            </a:r>
            <a:r>
              <a:rPr lang="es-ES" sz="2700" dirty="0" err="1" smtClean="0"/>
              <a:t>pages</a:t>
            </a:r>
            <a:r>
              <a:rPr lang="es-ES" sz="2700" dirty="0" smtClean="0"/>
              <a:t> </a:t>
            </a:r>
            <a:r>
              <a:rPr lang="es-ES" sz="2700" dirty="0" err="1" smtClean="0"/>
              <a:t>with</a:t>
            </a:r>
            <a:r>
              <a:rPr lang="es-ES" sz="2700" dirty="0" smtClean="0"/>
              <a:t> evangelism in </a:t>
            </a:r>
            <a:r>
              <a:rPr lang="es-ES" sz="2700" dirty="0" err="1" smtClean="0"/>
              <a:t>mind</a:t>
            </a:r>
            <a:r>
              <a:rPr lang="es-ES" sz="2700" dirty="0" smtClean="0"/>
              <a:t>.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52400" y="152400"/>
            <a:ext cx="8686800" cy="1143000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A. </a:t>
            </a:r>
            <a:r>
              <a:rPr lang="en-U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DIVINE INSTRUCTION FOR THE</a:t>
            </a:r>
            <a:br>
              <a:rPr lang="en-U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LOCAL CHURCH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3352800"/>
          </a:xfrm>
        </p:spPr>
        <p:txBody>
          <a:bodyPr/>
          <a:lstStyle/>
          <a:p>
            <a:pPr algn="just"/>
            <a:r>
              <a:rPr lang="es-ES" sz="2800" dirty="0" err="1" smtClean="0"/>
              <a:t>Later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the </a:t>
            </a:r>
            <a:r>
              <a:rPr lang="es-ES" sz="2800" dirty="0" err="1" smtClean="0"/>
              <a:t>church</a:t>
            </a:r>
            <a:r>
              <a:rPr lang="es-ES" sz="2800" dirty="0" smtClean="0"/>
              <a:t> </a:t>
            </a:r>
            <a:r>
              <a:rPr lang="es-ES" sz="2800" dirty="0" err="1" smtClean="0"/>
              <a:t>organized</a:t>
            </a:r>
            <a:r>
              <a:rPr lang="es-ES" sz="2800" dirty="0" smtClean="0"/>
              <a:t> the </a:t>
            </a:r>
            <a:r>
              <a:rPr lang="es-ES" sz="2800" dirty="0" err="1" smtClean="0"/>
              <a:t>Departament</a:t>
            </a:r>
            <a:r>
              <a:rPr lang="es-ES" sz="2800" dirty="0" smtClean="0"/>
              <a:t> of Home and </a:t>
            </a:r>
            <a:r>
              <a:rPr lang="es-ES" sz="2800" dirty="0" err="1" smtClean="0"/>
              <a:t>Missions</a:t>
            </a:r>
            <a:r>
              <a:rPr lang="es-ES" sz="2800" dirty="0" smtClean="0"/>
              <a:t> (</a:t>
            </a:r>
            <a:r>
              <a:rPr lang="es-ES" sz="2800" dirty="0" err="1" smtClean="0"/>
              <a:t>actually</a:t>
            </a:r>
            <a:r>
              <a:rPr lang="es-ES" sz="2800" dirty="0" smtClean="0"/>
              <a:t> the </a:t>
            </a:r>
            <a:r>
              <a:rPr lang="es-ES" sz="2800" dirty="0" err="1" smtClean="0"/>
              <a:t>Departament</a:t>
            </a:r>
            <a:r>
              <a:rPr lang="es-ES" sz="2800" dirty="0" smtClean="0"/>
              <a:t> of Personal Ministries). </a:t>
            </a:r>
          </a:p>
          <a:p>
            <a:pPr algn="just"/>
            <a:r>
              <a:rPr lang="es-ES" sz="2800" dirty="0" smtClean="0"/>
              <a:t>The </a:t>
            </a:r>
            <a:r>
              <a:rPr lang="es-ES" sz="2800" dirty="0" err="1" smtClean="0"/>
              <a:t>distribution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Adventist</a:t>
            </a:r>
            <a:r>
              <a:rPr lang="es-ES" sz="2800" dirty="0" smtClean="0"/>
              <a:t> </a:t>
            </a:r>
            <a:r>
              <a:rPr lang="es-ES" sz="2800" dirty="0" err="1" smtClean="0"/>
              <a:t>literatures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the </a:t>
            </a:r>
            <a:r>
              <a:rPr lang="es-ES" sz="2800" dirty="0" err="1" smtClean="0"/>
              <a:t>members</a:t>
            </a:r>
            <a:r>
              <a:rPr lang="es-ES" sz="2800" dirty="0" smtClean="0"/>
              <a:t> </a:t>
            </a:r>
            <a:r>
              <a:rPr lang="es-ES" sz="2800" dirty="0" err="1" smtClean="0"/>
              <a:t>was</a:t>
            </a:r>
            <a:r>
              <a:rPr lang="es-ES" sz="2800" dirty="0" smtClean="0"/>
              <a:t> the principal </a:t>
            </a:r>
            <a:r>
              <a:rPr lang="es-ES" sz="2800" dirty="0" err="1" smtClean="0"/>
              <a:t>part</a:t>
            </a:r>
            <a:r>
              <a:rPr lang="es-ES" sz="2800" dirty="0" smtClean="0"/>
              <a:t> of the </a:t>
            </a:r>
            <a:r>
              <a:rPr lang="es-ES" sz="2800" dirty="0" err="1" smtClean="0"/>
              <a:t>missionary</a:t>
            </a:r>
            <a:r>
              <a:rPr lang="es-ES" sz="2800" dirty="0" smtClean="0"/>
              <a:t> </a:t>
            </a:r>
            <a:r>
              <a:rPr lang="es-ES" sz="2800" dirty="0" err="1" smtClean="0"/>
              <a:t>activities</a:t>
            </a:r>
            <a:r>
              <a:rPr lang="es-ES" sz="2800" dirty="0" smtClean="0"/>
              <a:t>, </a:t>
            </a:r>
            <a:r>
              <a:rPr lang="es-ES" sz="2800" dirty="0" err="1" smtClean="0"/>
              <a:t>which</a:t>
            </a:r>
            <a:r>
              <a:rPr lang="es-ES" sz="2800" dirty="0" smtClean="0"/>
              <a:t> </a:t>
            </a:r>
            <a:r>
              <a:rPr lang="es-ES" sz="2800" dirty="0" err="1" smtClean="0"/>
              <a:t>went</a:t>
            </a:r>
            <a:r>
              <a:rPr lang="es-ES" sz="2800" dirty="0" smtClean="0"/>
              <a:t> </a:t>
            </a:r>
            <a:r>
              <a:rPr lang="es-ES" sz="2800" dirty="0" err="1" smtClean="0"/>
              <a:t>along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visiting</a:t>
            </a:r>
            <a:r>
              <a:rPr lang="es-ES" sz="2800" dirty="0" smtClean="0"/>
              <a:t> </a:t>
            </a:r>
            <a:r>
              <a:rPr lang="es-ES" sz="2800" dirty="0" err="1" smtClean="0"/>
              <a:t>homes</a:t>
            </a:r>
            <a:r>
              <a:rPr lang="es-ES" sz="2800" dirty="0" smtClean="0"/>
              <a:t>, </a:t>
            </a:r>
            <a:r>
              <a:rPr lang="es-ES" sz="2800" dirty="0" err="1" smtClean="0"/>
              <a:t>praying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the </a:t>
            </a:r>
            <a:r>
              <a:rPr lang="es-ES" sz="2800" dirty="0" err="1" smtClean="0"/>
              <a:t>sick</a:t>
            </a:r>
            <a:r>
              <a:rPr lang="es-ES" sz="2800" dirty="0" smtClean="0"/>
              <a:t>, </a:t>
            </a:r>
            <a:r>
              <a:rPr lang="es-ES" sz="2800" dirty="0" err="1" smtClean="0"/>
              <a:t>community</a:t>
            </a:r>
            <a:r>
              <a:rPr lang="es-ES" sz="2800" dirty="0" smtClean="0"/>
              <a:t> </a:t>
            </a:r>
            <a:r>
              <a:rPr lang="es-ES" sz="2800" dirty="0" err="1" smtClean="0"/>
              <a:t>services</a:t>
            </a:r>
            <a:r>
              <a:rPr lang="es-ES" sz="2800" dirty="0" smtClean="0"/>
              <a:t> and </a:t>
            </a:r>
            <a:r>
              <a:rPr lang="es-ES" sz="2800" dirty="0" err="1" smtClean="0"/>
              <a:t>others</a:t>
            </a:r>
            <a:r>
              <a:rPr lang="es-ES" sz="2800" dirty="0" smtClean="0"/>
              <a:t>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8AB-AC3F-4ACB-BEF5-A55C87D121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A. </a:t>
            </a:r>
            <a:r>
              <a:rPr lang="en-U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INSTRUCCIÓN DIVINA PARA</a:t>
            </a:r>
            <a:br>
              <a:rPr lang="en-U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IGLESIA LOCAL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orPenc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 Blac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 Black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lorPenc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 Blac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 Black" pitchFamily="18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ass Layers 5">
    <a:dk1>
      <a:srgbClr val="000000"/>
    </a:dk1>
    <a:lt1>
      <a:srgbClr val="CCECFF"/>
    </a:lt1>
    <a:dk2>
      <a:srgbClr val="000000"/>
    </a:dk2>
    <a:lt2>
      <a:srgbClr val="D6EDEE"/>
    </a:lt2>
    <a:accent1>
      <a:srgbClr val="E8F0F4"/>
    </a:accent1>
    <a:accent2>
      <a:srgbClr val="8EAAFA"/>
    </a:accent2>
    <a:accent3>
      <a:srgbClr val="E2F4FF"/>
    </a:accent3>
    <a:accent4>
      <a:srgbClr val="000000"/>
    </a:accent4>
    <a:accent5>
      <a:srgbClr val="F2F6F8"/>
    </a:accent5>
    <a:accent6>
      <a:srgbClr val="809AE3"/>
    </a:accent6>
    <a:hlink>
      <a:srgbClr val="0066FF"/>
    </a:hlink>
    <a:folHlink>
      <a:srgbClr val="9947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18135</TotalTime>
  <Words>3082</Words>
  <Application>Microsoft Office PowerPoint</Application>
  <PresentationFormat>On-screen Show (4:3)</PresentationFormat>
  <Paragraphs>259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Office Theme</vt:lpstr>
      <vt:lpstr>ColorPencil</vt:lpstr>
      <vt:lpstr>1_Default Design</vt:lpstr>
      <vt:lpstr>1_Office Theme</vt:lpstr>
      <vt:lpstr>1_ColorPencil</vt:lpstr>
      <vt:lpstr>Glass Layers</vt:lpstr>
      <vt:lpstr>Slide 1</vt:lpstr>
      <vt:lpstr>How to conduct personal evangelism with literature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A. THE DIVINE INSTRUCTION FOR THE   LOCAL CHURCH</vt:lpstr>
      <vt:lpstr>A. THE DIVINE INSTRUCTION FOR  THE LOCAL CHURCH</vt:lpstr>
      <vt:lpstr>B. ESTABLISHING THE PUBLISHING MINISTRIES DEPARTMENT IN THE LOCAL CHURCH</vt:lpstr>
      <vt:lpstr>B. ESTABLISHING THE PUBLISHING MINISTRIES DEPARTMENT IN THE LOCAL CHURCH</vt:lpstr>
      <vt:lpstr>Slide 15</vt:lpstr>
      <vt:lpstr>Slide 16</vt:lpstr>
      <vt:lpstr>C. APPOINTMENT OF THE PUBLISHING MINISTRIES DEPARTMENT COUNCIL</vt:lpstr>
      <vt:lpstr>C. PUBLISHING MINISTRIES COUNCIL</vt:lpstr>
      <vt:lpstr>D. GETTING THE LOCAL CHURCH INVOLVED IN EVANGELISTIC WORK</vt:lpstr>
      <vt:lpstr>D. GETTING THE MEMBERS INVOLVED IN EVANGELISTIC WORK</vt:lpstr>
      <vt:lpstr>Slide 21</vt:lpstr>
      <vt:lpstr>E. DEVELOPMENT OF THE PLANS FOR THE  CIRCULATION OF LITERATURE</vt:lpstr>
      <vt:lpstr>E. DEVELOPMENT OF THE PLANS FOR THE  CIRCULATION OF LITERATURE</vt:lpstr>
      <vt:lpstr> E.  DEVELOPMENT OF THE PLANS FOR THE  CIRCULATION OF LITERATURE</vt:lpstr>
      <vt:lpstr> E.  DEVELOPMENT OF THE PLANS FOR THE  CIRCULATION OF LITERATURE </vt:lpstr>
      <vt:lpstr>E. DEVELOPMENT OF THE PLANS FOR THE  CIRCULATION OF LITERATURE</vt:lpstr>
      <vt:lpstr>E. DEVELOPMENT OF THE PLANS FOR THE  CIRCULATION OF LITERATURE</vt:lpstr>
      <vt:lpstr>F. GIVING SUPPORT TO THE CANVASSING MINISTRY</vt:lpstr>
      <vt:lpstr>F. GIVING SUPPORT TO THE CANVASSING MINISTRY PROGRAM</vt:lpstr>
      <vt:lpstr>F.  GIVING SUPPORT TO THE CANVASSING MINISTRY PROGRAM</vt:lpstr>
      <vt:lpstr>G. PARTICIPATION IN THE CANVASSING WORK SELLING PRINTED MATERIALS</vt:lpstr>
      <vt:lpstr>G. PARTICIPATION IN THE CANVASSING WORK SELLING PRINTED MATERIALS</vt:lpstr>
      <vt:lpstr>G.   PARTICIPATION IN THE CANVASSING WORK SELLING PRINTED MATERIALS</vt:lpstr>
      <vt:lpstr>G. PARTICIPATATION IN THE CANVASSING WORK SELLING PRINTED MATERIALS</vt:lpstr>
      <vt:lpstr>G.   PARTICIPATION IN THE CANVASSING WORK SELLING PRINTED MATERIALS</vt:lpstr>
      <vt:lpstr>G. PARTICIPATATION IN THE CANVASSING WORK SELLING PRINTED MATERIALS</vt:lpstr>
      <vt:lpstr>G. PARTICIPATATION IN THE CANVASSING WORK SELLING PRINTED MATERIALS</vt:lpstr>
      <vt:lpstr>G. PARTICIPATATION IN THE CANVASSING WORK SELLING PRINTED MATERIALS</vt:lpstr>
      <vt:lpstr>G. PARTICIPATATION IN THE CANVASSING WORK SELLING PRINTED MATERIALS</vt:lpstr>
      <vt:lpstr>G. PARTICIPATATION IN THE CANVASSING WORK SELLING PRINTED MATERIALS</vt:lpstr>
      <vt:lpstr>G. PARTICIPATATION IN THE CANVASSING WORK SELLING PRINTED MATERIALS</vt:lpstr>
      <vt:lpstr>G. PARTICIPATATION IN THE CANVASSING WORK SELLING PRINTED MATERIALS </vt:lpstr>
      <vt:lpstr>G. PARTICIPATION IN THE CANVASSING WORK SELLING PRINTED MATERIAL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HOPE INTO EVERY HOME</dc:title>
  <dc:creator>MIRTO PRESENTACION</dc:creator>
  <cp:lastModifiedBy>Meriviana Ferreyra</cp:lastModifiedBy>
  <cp:revision>402</cp:revision>
  <dcterms:created xsi:type="dcterms:W3CDTF">2012-07-10T18:44:36Z</dcterms:created>
  <dcterms:modified xsi:type="dcterms:W3CDTF">2013-03-26T21:25:49Z</dcterms:modified>
</cp:coreProperties>
</file>