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98" autoAdjust="0"/>
  </p:normalViewPr>
  <p:slideViewPr>
    <p:cSldViewPr>
      <p:cViewPr varScale="1">
        <p:scale>
          <a:sx n="48" d="100"/>
          <a:sy n="48" d="100"/>
        </p:scale>
        <p:origin x="-17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718E2-2200-E748-B605-66AE6691DB14}" type="doc">
      <dgm:prSet loTypeId="urn:microsoft.com/office/officeart/2005/8/layout/hChevron3" loCatId="" qsTypeId="urn:microsoft.com/office/officeart/2005/8/quickstyle/simple4" qsCatId="simple" csTypeId="urn:microsoft.com/office/officeart/2005/8/colors/colorful1#1" csCatId="colorful" phldr="1"/>
      <dgm:spPr/>
    </dgm:pt>
    <dgm:pt modelId="{D47CC3ED-ABE8-AD45-A278-9BCA78CDBD24}">
      <dgm:prSet phldrT="[Text]"/>
      <dgm:spPr/>
      <dgm:t>
        <a:bodyPr/>
        <a:lstStyle/>
        <a:p>
          <a:r>
            <a:rPr lang="en-US" dirty="0" smtClean="0"/>
            <a:t>Preparation</a:t>
          </a:r>
          <a:endParaRPr lang="en-US" dirty="0"/>
        </a:p>
      </dgm:t>
    </dgm:pt>
    <dgm:pt modelId="{778B8D94-1D12-F34A-9617-C408CA7EFA89}" type="parTrans" cxnId="{AA3501A8-E27C-2548-A010-14CABA35F87B}">
      <dgm:prSet/>
      <dgm:spPr/>
      <dgm:t>
        <a:bodyPr/>
        <a:lstStyle/>
        <a:p>
          <a:endParaRPr lang="en-US"/>
        </a:p>
      </dgm:t>
    </dgm:pt>
    <dgm:pt modelId="{1BC1D4A8-04BF-5B49-8925-992B1585CB27}" type="sibTrans" cxnId="{AA3501A8-E27C-2548-A010-14CABA35F87B}">
      <dgm:prSet/>
      <dgm:spPr/>
      <dgm:t>
        <a:bodyPr/>
        <a:lstStyle/>
        <a:p>
          <a:endParaRPr lang="en-US"/>
        </a:p>
      </dgm:t>
    </dgm:pt>
    <dgm:pt modelId="{86F0D334-D6FE-7A4A-855C-9C6F83D369B2}">
      <dgm:prSet phldrT="[Text]"/>
      <dgm:spPr/>
      <dgm:t>
        <a:bodyPr/>
        <a:lstStyle/>
        <a:p>
          <a:r>
            <a:rPr lang="en-US" dirty="0" smtClean="0"/>
            <a:t>Friendship</a:t>
          </a:r>
          <a:endParaRPr lang="en-US" dirty="0"/>
        </a:p>
      </dgm:t>
    </dgm:pt>
    <dgm:pt modelId="{711629C0-1F02-3745-A400-C62FB62172E2}" type="parTrans" cxnId="{7824A24B-186E-3D4C-B297-6C1DE0854A5F}">
      <dgm:prSet/>
      <dgm:spPr/>
      <dgm:t>
        <a:bodyPr/>
        <a:lstStyle/>
        <a:p>
          <a:endParaRPr lang="en-US"/>
        </a:p>
      </dgm:t>
    </dgm:pt>
    <dgm:pt modelId="{3E6490E3-964B-7642-8FF8-04F9A4BD78C4}" type="sibTrans" cxnId="{7824A24B-186E-3D4C-B297-6C1DE0854A5F}">
      <dgm:prSet/>
      <dgm:spPr/>
      <dgm:t>
        <a:bodyPr/>
        <a:lstStyle/>
        <a:p>
          <a:endParaRPr lang="en-US"/>
        </a:p>
      </dgm:t>
    </dgm:pt>
    <dgm:pt modelId="{FDB525B4-982E-C04D-B8B4-FB7135FF3BF5}">
      <dgm:prSet phldrT="[Text]"/>
      <dgm:spPr/>
      <dgm:t>
        <a:bodyPr/>
        <a:lstStyle/>
        <a:p>
          <a:r>
            <a:rPr lang="en-US" dirty="0" smtClean="0"/>
            <a:t>Integration</a:t>
          </a:r>
          <a:endParaRPr lang="en-US" dirty="0"/>
        </a:p>
      </dgm:t>
    </dgm:pt>
    <dgm:pt modelId="{9CB6DAAB-CEBD-C943-9365-94EB4DCE5E82}" type="parTrans" cxnId="{70DAE54C-16CF-0B46-885A-E9D8409E72AE}">
      <dgm:prSet/>
      <dgm:spPr/>
      <dgm:t>
        <a:bodyPr/>
        <a:lstStyle/>
        <a:p>
          <a:endParaRPr lang="en-US"/>
        </a:p>
      </dgm:t>
    </dgm:pt>
    <dgm:pt modelId="{792B6883-6DAD-284F-81D4-27D2A377CECC}" type="sibTrans" cxnId="{70DAE54C-16CF-0B46-885A-E9D8409E72AE}">
      <dgm:prSet/>
      <dgm:spPr/>
      <dgm:t>
        <a:bodyPr/>
        <a:lstStyle/>
        <a:p>
          <a:endParaRPr lang="en-US"/>
        </a:p>
      </dgm:t>
    </dgm:pt>
    <dgm:pt modelId="{9CA6825B-E26B-3047-A197-C94824498DC5}" type="pres">
      <dgm:prSet presAssocID="{F3D718E2-2200-E748-B605-66AE6691DB14}" presName="Name0" presStyleCnt="0">
        <dgm:presLayoutVars>
          <dgm:dir/>
          <dgm:resizeHandles val="exact"/>
        </dgm:presLayoutVars>
      </dgm:prSet>
      <dgm:spPr/>
    </dgm:pt>
    <dgm:pt modelId="{7DC21AE1-EDB2-DA44-A27E-CBA63C86ACA9}" type="pres">
      <dgm:prSet presAssocID="{D47CC3ED-ABE8-AD45-A278-9BCA78CDBD24}" presName="parTxOnly" presStyleLbl="node1" presStyleIdx="0" presStyleCnt="3">
        <dgm:presLayoutVars>
          <dgm:bulletEnabled val="1"/>
        </dgm:presLayoutVars>
      </dgm:prSet>
      <dgm:spPr/>
      <dgm:t>
        <a:bodyPr/>
        <a:lstStyle/>
        <a:p>
          <a:endParaRPr lang="en-US"/>
        </a:p>
      </dgm:t>
    </dgm:pt>
    <dgm:pt modelId="{629C1731-9414-EF4A-A2DB-0008956BB2E4}" type="pres">
      <dgm:prSet presAssocID="{1BC1D4A8-04BF-5B49-8925-992B1585CB27}" presName="parSpace" presStyleCnt="0"/>
      <dgm:spPr/>
    </dgm:pt>
    <dgm:pt modelId="{BEC56798-92FE-9247-BC2D-A52FB8B27A32}" type="pres">
      <dgm:prSet presAssocID="{86F0D334-D6FE-7A4A-855C-9C6F83D369B2}" presName="parTxOnly" presStyleLbl="node1" presStyleIdx="1" presStyleCnt="3">
        <dgm:presLayoutVars>
          <dgm:bulletEnabled val="1"/>
        </dgm:presLayoutVars>
      </dgm:prSet>
      <dgm:spPr/>
      <dgm:t>
        <a:bodyPr/>
        <a:lstStyle/>
        <a:p>
          <a:endParaRPr lang="en-US"/>
        </a:p>
      </dgm:t>
    </dgm:pt>
    <dgm:pt modelId="{D59A99C7-71A4-8E4C-B918-F3425C2230EB}" type="pres">
      <dgm:prSet presAssocID="{3E6490E3-964B-7642-8FF8-04F9A4BD78C4}" presName="parSpace" presStyleCnt="0"/>
      <dgm:spPr/>
    </dgm:pt>
    <dgm:pt modelId="{F1A9AFC0-DAD6-A044-90FA-6B9FF847B69D}" type="pres">
      <dgm:prSet presAssocID="{FDB525B4-982E-C04D-B8B4-FB7135FF3BF5}" presName="parTxOnly" presStyleLbl="node1" presStyleIdx="2" presStyleCnt="3">
        <dgm:presLayoutVars>
          <dgm:bulletEnabled val="1"/>
        </dgm:presLayoutVars>
      </dgm:prSet>
      <dgm:spPr/>
      <dgm:t>
        <a:bodyPr/>
        <a:lstStyle/>
        <a:p>
          <a:endParaRPr lang="en-US"/>
        </a:p>
      </dgm:t>
    </dgm:pt>
  </dgm:ptLst>
  <dgm:cxnLst>
    <dgm:cxn modelId="{11CCE18A-2F0F-2548-A974-8518D4CDB16E}" type="presOf" srcId="{D47CC3ED-ABE8-AD45-A278-9BCA78CDBD24}" destId="{7DC21AE1-EDB2-DA44-A27E-CBA63C86ACA9}" srcOrd="0" destOrd="0" presId="urn:microsoft.com/office/officeart/2005/8/layout/hChevron3"/>
    <dgm:cxn modelId="{C2541699-6AFF-7040-880A-0460825E8212}" type="presOf" srcId="{86F0D334-D6FE-7A4A-855C-9C6F83D369B2}" destId="{BEC56798-92FE-9247-BC2D-A52FB8B27A32}" srcOrd="0" destOrd="0" presId="urn:microsoft.com/office/officeart/2005/8/layout/hChevron3"/>
    <dgm:cxn modelId="{7824A24B-186E-3D4C-B297-6C1DE0854A5F}" srcId="{F3D718E2-2200-E748-B605-66AE6691DB14}" destId="{86F0D334-D6FE-7A4A-855C-9C6F83D369B2}" srcOrd="1" destOrd="0" parTransId="{711629C0-1F02-3745-A400-C62FB62172E2}" sibTransId="{3E6490E3-964B-7642-8FF8-04F9A4BD78C4}"/>
    <dgm:cxn modelId="{6FE33B99-D0D9-6441-9AB6-846EE69C1752}" type="presOf" srcId="{F3D718E2-2200-E748-B605-66AE6691DB14}" destId="{9CA6825B-E26B-3047-A197-C94824498DC5}" srcOrd="0" destOrd="0" presId="urn:microsoft.com/office/officeart/2005/8/layout/hChevron3"/>
    <dgm:cxn modelId="{AA3501A8-E27C-2548-A010-14CABA35F87B}" srcId="{F3D718E2-2200-E748-B605-66AE6691DB14}" destId="{D47CC3ED-ABE8-AD45-A278-9BCA78CDBD24}" srcOrd="0" destOrd="0" parTransId="{778B8D94-1D12-F34A-9617-C408CA7EFA89}" sibTransId="{1BC1D4A8-04BF-5B49-8925-992B1585CB27}"/>
    <dgm:cxn modelId="{AAC6A3DB-34D7-C940-A018-9661FA4497B1}" type="presOf" srcId="{FDB525B4-982E-C04D-B8B4-FB7135FF3BF5}" destId="{F1A9AFC0-DAD6-A044-90FA-6B9FF847B69D}" srcOrd="0" destOrd="0" presId="urn:microsoft.com/office/officeart/2005/8/layout/hChevron3"/>
    <dgm:cxn modelId="{70DAE54C-16CF-0B46-885A-E9D8409E72AE}" srcId="{F3D718E2-2200-E748-B605-66AE6691DB14}" destId="{FDB525B4-982E-C04D-B8B4-FB7135FF3BF5}" srcOrd="2" destOrd="0" parTransId="{9CB6DAAB-CEBD-C943-9365-94EB4DCE5E82}" sibTransId="{792B6883-6DAD-284F-81D4-27D2A377CECC}"/>
    <dgm:cxn modelId="{63672AFD-CB8E-714E-A61E-4F868EE5D731}" type="presParOf" srcId="{9CA6825B-E26B-3047-A197-C94824498DC5}" destId="{7DC21AE1-EDB2-DA44-A27E-CBA63C86ACA9}" srcOrd="0" destOrd="0" presId="urn:microsoft.com/office/officeart/2005/8/layout/hChevron3"/>
    <dgm:cxn modelId="{E842844B-CAFD-F543-B6A2-D3A02846B127}" type="presParOf" srcId="{9CA6825B-E26B-3047-A197-C94824498DC5}" destId="{629C1731-9414-EF4A-A2DB-0008956BB2E4}" srcOrd="1" destOrd="0" presId="urn:microsoft.com/office/officeart/2005/8/layout/hChevron3"/>
    <dgm:cxn modelId="{0AB92524-A1BE-9A4A-BB14-A4B801C8CADD}" type="presParOf" srcId="{9CA6825B-E26B-3047-A197-C94824498DC5}" destId="{BEC56798-92FE-9247-BC2D-A52FB8B27A32}" srcOrd="2" destOrd="0" presId="urn:microsoft.com/office/officeart/2005/8/layout/hChevron3"/>
    <dgm:cxn modelId="{C361F349-99DD-FB47-A203-ABBAFC414F80}" type="presParOf" srcId="{9CA6825B-E26B-3047-A197-C94824498DC5}" destId="{D59A99C7-71A4-8E4C-B918-F3425C2230EB}" srcOrd="3" destOrd="0" presId="urn:microsoft.com/office/officeart/2005/8/layout/hChevron3"/>
    <dgm:cxn modelId="{407FFAED-B16C-4545-8060-7AABD6CA005D}" type="presParOf" srcId="{9CA6825B-E26B-3047-A197-C94824498DC5}" destId="{F1A9AFC0-DAD6-A044-90FA-6B9FF847B69D}"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C21AE1-EDB2-DA44-A27E-CBA63C86ACA9}">
      <dsp:nvSpPr>
        <dsp:cNvPr id="0" name=""/>
        <dsp:cNvSpPr/>
      </dsp:nvSpPr>
      <dsp:spPr>
        <a:xfrm>
          <a:off x="3544" y="252152"/>
          <a:ext cx="3099156" cy="123966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4686"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Preparation</a:t>
          </a:r>
          <a:endParaRPr lang="en-US" sz="2900" kern="1200" dirty="0"/>
        </a:p>
      </dsp:txBody>
      <dsp:txXfrm>
        <a:off x="3544" y="252152"/>
        <a:ext cx="3099156" cy="1239662"/>
      </dsp:txXfrm>
    </dsp:sp>
    <dsp:sp modelId="{BEC56798-92FE-9247-BC2D-A52FB8B27A32}">
      <dsp:nvSpPr>
        <dsp:cNvPr id="0" name=""/>
        <dsp:cNvSpPr/>
      </dsp:nvSpPr>
      <dsp:spPr>
        <a:xfrm>
          <a:off x="2482869" y="252152"/>
          <a:ext cx="3099156" cy="123966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Friendship</a:t>
          </a:r>
          <a:endParaRPr lang="en-US" sz="2900" kern="1200" dirty="0"/>
        </a:p>
      </dsp:txBody>
      <dsp:txXfrm>
        <a:off x="2482869" y="252152"/>
        <a:ext cx="3099156" cy="1239662"/>
      </dsp:txXfrm>
    </dsp:sp>
    <dsp:sp modelId="{F1A9AFC0-DAD6-A044-90FA-6B9FF847B69D}">
      <dsp:nvSpPr>
        <dsp:cNvPr id="0" name=""/>
        <dsp:cNvSpPr/>
      </dsp:nvSpPr>
      <dsp:spPr>
        <a:xfrm>
          <a:off x="4962195" y="252152"/>
          <a:ext cx="3099156" cy="123966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t>Integration</a:t>
          </a:r>
          <a:endParaRPr lang="en-US" sz="2900" kern="1200" dirty="0"/>
        </a:p>
      </dsp:txBody>
      <dsp:txXfrm>
        <a:off x="4962195" y="252152"/>
        <a:ext cx="3099156" cy="123966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60772-45C2-48DD-B928-AF6F67B9B957}" type="datetimeFigureOut">
              <a:rPr lang="en-US" smtClean="0"/>
              <a:pPr/>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C17916-D1A7-4ABE-977D-0031C890BB59}" type="slidenum">
              <a:rPr lang="en-US" smtClean="0"/>
              <a:pPr/>
              <a:t>‹#›</a:t>
            </a:fld>
            <a:endParaRPr lang="en-US"/>
          </a:p>
        </p:txBody>
      </p:sp>
    </p:spTree>
    <p:extLst>
      <p:ext uri="{BB962C8B-B14F-4D97-AF65-F5344CB8AC3E}">
        <p14:creationId xmlns:p14="http://schemas.microsoft.com/office/powerpoint/2010/main" xmlns="" val="253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2400" b="1" dirty="0" smtClean="0"/>
              <a:t>Prepared by</a:t>
            </a:r>
            <a:r>
              <a:rPr lang="en-GB" sz="2400" b="1" baseline="0" dirty="0" smtClean="0"/>
              <a:t> the Adventist Family Ministries of General Conference.  Adapted  by Adventist Family Ministries  of </a:t>
            </a:r>
            <a:r>
              <a:rPr lang="en-GB" sz="2400" b="1" baseline="0" dirty="0" err="1" smtClean="0"/>
              <a:t>Interamerican</a:t>
            </a:r>
            <a:r>
              <a:rPr lang="en-GB" sz="2400" b="1" baseline="0" dirty="0" smtClean="0"/>
              <a:t> Division for the  Virtual </a:t>
            </a:r>
            <a:r>
              <a:rPr lang="en-GB" sz="2400" b="1" baseline="0" dirty="0" err="1" smtClean="0"/>
              <a:t>Evanfelism</a:t>
            </a:r>
            <a:r>
              <a:rPr lang="en-GB" sz="2400" b="1" baseline="0" dirty="0" smtClean="0"/>
              <a:t> Council.</a:t>
            </a:r>
            <a:endParaRPr lang="en-GB" sz="2400" b="1" dirty="0" smtClean="0"/>
          </a:p>
          <a:p>
            <a:pPr eaLnBrk="1" hangingPunct="1">
              <a:spcBef>
                <a:spcPct val="0"/>
              </a:spcBef>
            </a:pPr>
            <a:endParaRPr lang="en-GB" sz="2400" b="1"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1</a:t>
            </a:fld>
            <a:endParaRPr lang="en-US"/>
          </a:p>
        </p:txBody>
      </p:sp>
    </p:spTree>
    <p:extLst>
      <p:ext uri="{BB962C8B-B14F-4D97-AF65-F5344CB8AC3E}">
        <p14:creationId xmlns:p14="http://schemas.microsoft.com/office/powerpoint/2010/main" xmlns="" val="416377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a:t>
            </a:r>
            <a:r>
              <a:rPr lang="en-US" b="1" baseline="0" dirty="0" smtClean="0"/>
              <a:t>w it works?</a:t>
            </a:r>
          </a:p>
          <a:p>
            <a:endParaRPr lang="en-US" baseline="0" dirty="0" smtClean="0"/>
          </a:p>
          <a:p>
            <a:r>
              <a:rPr lang="en-US" baseline="0" dirty="0" smtClean="0"/>
              <a:t>Review full program with audience.</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10</a:t>
            </a:fld>
            <a:endParaRPr lang="en-US"/>
          </a:p>
        </p:txBody>
      </p:sp>
    </p:spTree>
    <p:extLst>
      <p:ext uri="{BB962C8B-B14F-4D97-AF65-F5344CB8AC3E}">
        <p14:creationId xmlns:p14="http://schemas.microsoft.com/office/powerpoint/2010/main" xmlns="" val="370302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a:t>
            </a:r>
            <a:r>
              <a:rPr lang="en-US" b="1" baseline="0" dirty="0" smtClean="0"/>
              <a:t> is doable</a:t>
            </a:r>
          </a:p>
          <a:p>
            <a:endParaRPr lang="en-US" b="1" baseline="0" dirty="0" smtClean="0"/>
          </a:p>
          <a:p>
            <a:pPr marL="171450" indent="-171450">
              <a:buFont typeface="Arial" pitchFamily="34" charset="0"/>
              <a:buChar char="•"/>
            </a:pPr>
            <a:r>
              <a:rPr lang="en-US" b="0" baseline="0" dirty="0" smtClean="0"/>
              <a:t>All families in the church praying for at least one family.</a:t>
            </a:r>
          </a:p>
          <a:p>
            <a:pPr marL="171450" indent="-171450">
              <a:buFont typeface="Arial" pitchFamily="34" charset="0"/>
              <a:buChar char="•"/>
            </a:pPr>
            <a:r>
              <a:rPr lang="en-US" b="0" baseline="0" dirty="0" smtClean="0"/>
              <a:t>All families in the church revealing themselves to the target family and find out if they have any special prayer requests.</a:t>
            </a:r>
          </a:p>
          <a:p>
            <a:pPr marL="171450" indent="-171450">
              <a:buFont typeface="Arial" pitchFamily="34" charset="0"/>
              <a:buChar char="•"/>
            </a:pPr>
            <a:r>
              <a:rPr lang="en-US" b="0" baseline="0" dirty="0" smtClean="0"/>
              <a:t>All families in the church inviting the target families to share a meal in their home, and also offering the missionary book of the year and inviting them to attend a special small groups study or church seminar.</a:t>
            </a:r>
          </a:p>
          <a:p>
            <a:pPr marL="171450" indent="-171450">
              <a:buFont typeface="Arial" pitchFamily="34" charset="0"/>
              <a:buChar char="•"/>
            </a:pPr>
            <a:r>
              <a:rPr lang="en-US" b="0" baseline="0" dirty="0" smtClean="0"/>
              <a:t>In the remaining months of the year, the departments of the church will work to meet the major needs of these families while the intercessory families offer Bible studies.</a:t>
            </a:r>
          </a:p>
          <a:p>
            <a:pPr marL="171450" indent="-171450">
              <a:buFont typeface="Arial" pitchFamily="34" charset="0"/>
              <a:buChar char="•"/>
            </a:pPr>
            <a:r>
              <a:rPr lang="en-US" b="0" baseline="0" dirty="0" smtClean="0"/>
              <a:t>Department leaders and small group leaders meet regularly to meet the needs to these families, to evaluate the project and to undertake any necessary changes.</a:t>
            </a:r>
            <a:endParaRPr lang="en-US" b="0"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12</a:t>
            </a:fld>
            <a:endParaRPr lang="en-US"/>
          </a:p>
        </p:txBody>
      </p:sp>
    </p:spTree>
    <p:extLst>
      <p:ext uri="{BB962C8B-B14F-4D97-AF65-F5344CB8AC3E}">
        <p14:creationId xmlns:p14="http://schemas.microsoft.com/office/powerpoint/2010/main" xmlns="" val="369988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a:t>
            </a:r>
            <a:r>
              <a:rPr lang="en-US" baseline="0" dirty="0" smtClean="0"/>
              <a:t> to Family: What is it?</a:t>
            </a:r>
          </a:p>
          <a:p>
            <a:endParaRPr lang="en-US" baseline="0" dirty="0" smtClean="0"/>
          </a:p>
          <a:p>
            <a:pPr marL="171450" indent="-171450">
              <a:buFont typeface="Arial" pitchFamily="34" charset="0"/>
              <a:buChar char="•"/>
            </a:pPr>
            <a:r>
              <a:rPr lang="en-US" baseline="0" dirty="0" smtClean="0"/>
              <a:t>It is a project that strengthens Adventist families by involving them in witnessing for others.</a:t>
            </a:r>
          </a:p>
          <a:p>
            <a:pPr marL="171450" indent="-171450">
              <a:buFont typeface="Arial" pitchFamily="34" charset="0"/>
              <a:buChar char="•"/>
            </a:pPr>
            <a:r>
              <a:rPr lang="en-US" baseline="0" dirty="0" smtClean="0"/>
              <a:t>It’s aimed at making the family the center of evangelistic activities in our churches.</a:t>
            </a:r>
          </a:p>
          <a:p>
            <a:pPr marL="171450" indent="-171450">
              <a:buFont typeface="Arial" pitchFamily="34" charset="0"/>
              <a:buChar char="•"/>
            </a:pPr>
            <a:r>
              <a:rPr lang="en-US" baseline="0" dirty="0" smtClean="0"/>
              <a:t>Its chief objective is to meet the needs of the various age groups ranging from childhood to adulthood.</a:t>
            </a:r>
          </a:p>
          <a:p>
            <a:pPr marL="171450" indent="-171450">
              <a:buFont typeface="Arial" pitchFamily="34" charset="0"/>
              <a:buChar char="•"/>
            </a:pPr>
            <a:r>
              <a:rPr lang="en-US" baseline="0" dirty="0" smtClean="0"/>
              <a:t>It highlights the importance of intercessory prayer.</a:t>
            </a:r>
          </a:p>
          <a:p>
            <a:pPr marL="171450" indent="-171450">
              <a:buFont typeface="Arial" pitchFamily="34" charset="0"/>
              <a:buChar char="•"/>
            </a:pPr>
            <a:r>
              <a:rPr lang="en-US" baseline="0" dirty="0" smtClean="0"/>
              <a:t>It is meant to become the lifestyle of every Adventist family.</a:t>
            </a:r>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2</a:t>
            </a:fld>
            <a:endParaRPr lang="en-US"/>
          </a:p>
        </p:txBody>
      </p:sp>
    </p:spTree>
    <p:extLst>
      <p:ext uri="{BB962C8B-B14F-4D97-AF65-F5344CB8AC3E}">
        <p14:creationId xmlns:p14="http://schemas.microsoft.com/office/powerpoint/2010/main" xmlns="" val="275099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Ellen</a:t>
            </a:r>
            <a:r>
              <a:rPr lang="en-US" sz="1200" baseline="0" dirty="0" smtClean="0"/>
              <a:t> G. White, in Testimonies Vol. 9, p. 126, had a vision whereby entire families were introduced to the power of God’s Word.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foundation of Family to Family is expressed in the book Evangelism, p. 432. There is a powerful and special work for families in winning souls for Christ.</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3</a:t>
            </a:fld>
            <a:endParaRPr lang="en-US"/>
          </a:p>
        </p:txBody>
      </p:sp>
    </p:spTree>
    <p:extLst>
      <p:ext uri="{BB962C8B-B14F-4D97-AF65-F5344CB8AC3E}">
        <p14:creationId xmlns:p14="http://schemas.microsoft.com/office/powerpoint/2010/main" xmlns="" val="204066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Its foundation</a:t>
            </a:r>
          </a:p>
          <a:p>
            <a:endParaRPr lang="en-US" dirty="0" smtClean="0"/>
          </a:p>
          <a:p>
            <a:r>
              <a:rPr lang="en-US" dirty="0" smtClean="0"/>
              <a:t>In these</a:t>
            </a:r>
            <a:r>
              <a:rPr lang="en-US" baseline="0" dirty="0" smtClean="0"/>
              <a:t> passages there is compelling counsel from Spirit of Prophecy for Families to use</a:t>
            </a:r>
          </a:p>
          <a:p>
            <a:r>
              <a:rPr lang="en-US" baseline="0" dirty="0" smtClean="0"/>
              <a:t>the family circle in teaching families about the liberating good news of the gospel.</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4</a:t>
            </a:fld>
            <a:endParaRPr lang="en-US"/>
          </a:p>
        </p:txBody>
      </p:sp>
    </p:spTree>
    <p:extLst>
      <p:ext uri="{BB962C8B-B14F-4D97-AF65-F5344CB8AC3E}">
        <p14:creationId xmlns:p14="http://schemas.microsoft.com/office/powerpoint/2010/main" xmlns="" val="4159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Family</a:t>
            </a:r>
            <a:r>
              <a:rPr lang="en-US" b="1" baseline="0" dirty="0" smtClean="0"/>
              <a:t> to Family: How it works?</a:t>
            </a:r>
          </a:p>
          <a:p>
            <a:endParaRPr lang="en-US" baseline="0" dirty="0" smtClean="0"/>
          </a:p>
          <a:p>
            <a:r>
              <a:rPr lang="en-US" dirty="0" smtClean="0"/>
              <a:t>Family to Family</a:t>
            </a:r>
            <a:r>
              <a:rPr lang="en-US" baseline="0" dirty="0" smtClean="0"/>
              <a:t> is easy to implement and can become the lifestyle of all Seventh-day Adventists.</a:t>
            </a:r>
          </a:p>
          <a:p>
            <a:r>
              <a:rPr lang="en-US" baseline="0" dirty="0" smtClean="0"/>
              <a:t>There are 3 phases:</a:t>
            </a:r>
          </a:p>
          <a:p>
            <a:pPr marL="171450" indent="-171450">
              <a:buFont typeface="Arial" pitchFamily="34" charset="0"/>
              <a:buChar char="•"/>
            </a:pPr>
            <a:r>
              <a:rPr lang="en-US" baseline="0" dirty="0" smtClean="0"/>
              <a:t>Preparation</a:t>
            </a:r>
          </a:p>
          <a:p>
            <a:pPr marL="171450" indent="-171450">
              <a:buFont typeface="Arial" pitchFamily="34" charset="0"/>
              <a:buChar char="•"/>
            </a:pPr>
            <a:r>
              <a:rPr lang="en-US" baseline="0" dirty="0" smtClean="0"/>
              <a:t>Friendship</a:t>
            </a:r>
          </a:p>
          <a:p>
            <a:pPr marL="171450" indent="-171450">
              <a:buFont typeface="Arial" pitchFamily="34" charset="0"/>
              <a:buChar char="•"/>
            </a:pPr>
            <a:r>
              <a:rPr lang="en-US" baseline="0" dirty="0" smtClean="0"/>
              <a:t>Integration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5</a:t>
            </a:fld>
            <a:endParaRPr lang="en-US"/>
          </a:p>
        </p:txBody>
      </p:sp>
    </p:spTree>
    <p:extLst>
      <p:ext uri="{BB962C8B-B14F-4D97-AF65-F5344CB8AC3E}">
        <p14:creationId xmlns:p14="http://schemas.microsoft.com/office/powerpoint/2010/main" xmlns="" val="313337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The first phase is Preparation.</a:t>
            </a:r>
          </a:p>
          <a:p>
            <a:endParaRPr lang="en-US" dirty="0" smtClean="0">
              <a:effectLst>
                <a:outerShdw blurRad="38100" dist="38100" dir="2700000" algn="tl">
                  <a:srgbClr val="000000">
                    <a:alpha val="43137"/>
                  </a:srgbClr>
                </a:outerShdw>
              </a:effectLst>
            </a:endParaRPr>
          </a:p>
          <a:p>
            <a:r>
              <a:rPr lang="en-US" dirty="0" smtClean="0">
                <a:effectLst/>
              </a:rPr>
              <a:t>It is helpful if the local Division, Union, Conference, or local church launches the initial campaign to help create synergy and excitement.</a:t>
            </a:r>
          </a:p>
          <a:p>
            <a:endParaRPr lang="en-US" dirty="0" smtClean="0">
              <a:effectLst/>
            </a:endParaRPr>
          </a:p>
          <a:p>
            <a:pPr marL="171450" indent="-171450">
              <a:buFont typeface="Arial" pitchFamily="34" charset="0"/>
              <a:buChar char="•"/>
            </a:pPr>
            <a:r>
              <a:rPr lang="en-US" u="sng" dirty="0" smtClean="0">
                <a:effectLst/>
              </a:rPr>
              <a:t>Select a Family</a:t>
            </a:r>
            <a:r>
              <a:rPr lang="en-US" u="sng" baseline="0" dirty="0" smtClean="0">
                <a:effectLst/>
              </a:rPr>
              <a:t> or Families.</a:t>
            </a:r>
            <a:r>
              <a:rPr lang="en-US" u="none" baseline="0" dirty="0" smtClean="0">
                <a:effectLst/>
              </a:rPr>
              <a:t> Each church family chooses one or more families in their community, neighborhood, or work to pray for.</a:t>
            </a:r>
          </a:p>
          <a:p>
            <a:pPr marL="171450" indent="-171450">
              <a:buFont typeface="Arial" pitchFamily="34" charset="0"/>
              <a:buChar char="•"/>
            </a:pPr>
            <a:endParaRPr lang="en-US" u="none" baseline="0" dirty="0" smtClean="0">
              <a:effectLst/>
            </a:endParaRPr>
          </a:p>
          <a:p>
            <a:pPr marL="171450" indent="-171450">
              <a:buFont typeface="Arial" pitchFamily="34" charset="0"/>
              <a:buChar char="•"/>
            </a:pPr>
            <a:r>
              <a:rPr lang="en-US" u="sng" baseline="0" dirty="0" smtClean="0">
                <a:effectLst/>
              </a:rPr>
              <a:t>Register Selected Families.</a:t>
            </a:r>
            <a:r>
              <a:rPr lang="en-US" u="none" baseline="0" dirty="0" smtClean="0">
                <a:effectLst/>
              </a:rPr>
              <a:t> Families complete registration forms provided by the church or index cards with families name and contact information.</a:t>
            </a:r>
          </a:p>
          <a:p>
            <a:pPr marL="171450" indent="-171450">
              <a:buFont typeface="Arial" pitchFamily="34" charset="0"/>
              <a:buChar char="•"/>
            </a:pPr>
            <a:endParaRPr lang="en-US" u="none" baseline="0" dirty="0" smtClean="0">
              <a:effectLst/>
            </a:endParaRPr>
          </a:p>
          <a:p>
            <a:pPr marL="171450" indent="-171450">
              <a:buFont typeface="Arial" pitchFamily="34" charset="0"/>
              <a:buChar char="•"/>
            </a:pPr>
            <a:r>
              <a:rPr lang="en-US" u="sng" baseline="0" dirty="0" smtClean="0">
                <a:effectLst/>
              </a:rPr>
              <a:t>Choose a special day or Sabbath for fasting and prayer.</a:t>
            </a:r>
            <a:r>
              <a:rPr lang="en-US" u="none" baseline="0" dirty="0" smtClean="0">
                <a:effectLst/>
              </a:rPr>
              <a:t> The church pastor and/or family ministries team selects a special day for prayer and fasting. This day is specially for families to prepare themselves to be used by God to share the gospel with other families.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6</a:t>
            </a:fld>
            <a:endParaRPr lang="en-US"/>
          </a:p>
        </p:txBody>
      </p:sp>
    </p:spTree>
    <p:extLst>
      <p:ext uri="{BB962C8B-B14F-4D97-AF65-F5344CB8AC3E}">
        <p14:creationId xmlns:p14="http://schemas.microsoft.com/office/powerpoint/2010/main" xmlns="" val="6566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next 30 days families will go through special devotionals at home to motivate them to become involved in Family to Family.</a:t>
            </a:r>
          </a:p>
          <a:p>
            <a:r>
              <a:rPr lang="en-US" dirty="0" smtClean="0"/>
              <a:t>Families will also begin interceding on behalf</a:t>
            </a:r>
            <a:r>
              <a:rPr lang="en-US" baseline="0" dirty="0" smtClean="0"/>
              <a:t> of the families they have selected. Pray for courage to reach out to other families and for those families receptiveness to their friendship.</a:t>
            </a:r>
          </a:p>
          <a:p>
            <a:endParaRPr lang="en-US" baseline="0" dirty="0" smtClean="0"/>
          </a:p>
          <a:p>
            <a:pPr marL="171450" indent="-171450">
              <a:buFont typeface="Arial" pitchFamily="34" charset="0"/>
              <a:buChar char="•"/>
            </a:pPr>
            <a:r>
              <a:rPr lang="en-US" baseline="0" dirty="0" smtClean="0"/>
              <a:t>30 meditations</a:t>
            </a:r>
          </a:p>
          <a:p>
            <a:pPr marL="171450" indent="-171450">
              <a:buFont typeface="Arial" pitchFamily="34" charset="0"/>
              <a:buChar char="•"/>
            </a:pPr>
            <a:r>
              <a:rPr lang="en-US" baseline="0" dirty="0" smtClean="0"/>
              <a:t>To motivate families to be involved</a:t>
            </a:r>
          </a:p>
          <a:p>
            <a:pPr marL="171450" indent="-171450">
              <a:buFont typeface="Arial" pitchFamily="34" charset="0"/>
              <a:buChar char="•"/>
            </a:pPr>
            <a:r>
              <a:rPr lang="en-US" baseline="0" dirty="0" smtClean="0"/>
              <a:t>Intercessory prayer</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7</a:t>
            </a:fld>
            <a:endParaRPr lang="en-US"/>
          </a:p>
        </p:txBody>
      </p:sp>
    </p:spTree>
    <p:extLst>
      <p:ext uri="{BB962C8B-B14F-4D97-AF65-F5344CB8AC3E}">
        <p14:creationId xmlns:p14="http://schemas.microsoft.com/office/powerpoint/2010/main" xmlns="" val="397997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Phase 2: Friendship</a:t>
            </a:r>
          </a:p>
          <a:p>
            <a:endParaRPr lang="en-US" dirty="0" smtClean="0"/>
          </a:p>
          <a:p>
            <a:pPr marL="171450" indent="-171450">
              <a:buFont typeface="Arial" pitchFamily="34" charset="0"/>
              <a:buChar char="•"/>
            </a:pPr>
            <a:r>
              <a:rPr lang="en-US" dirty="0" smtClean="0"/>
              <a:t>Invite family home for a family meal or other activity.</a:t>
            </a:r>
          </a:p>
          <a:p>
            <a:pPr marL="171450" indent="-171450">
              <a:buFont typeface="Arial" pitchFamily="34" charset="0"/>
              <a:buChar char="•"/>
            </a:pPr>
            <a:r>
              <a:rPr lang="en-US" dirty="0" smtClean="0"/>
              <a:t>Follow up after meal with a phone</a:t>
            </a:r>
            <a:r>
              <a:rPr lang="en-US" baseline="0" dirty="0" smtClean="0"/>
              <a:t> call or visit to family.</a:t>
            </a:r>
          </a:p>
          <a:p>
            <a:pPr marL="171450" indent="-171450">
              <a:buFont typeface="Arial" pitchFamily="34" charset="0"/>
              <a:buChar char="•"/>
            </a:pPr>
            <a:r>
              <a:rPr lang="en-US" baseline="0" dirty="0" smtClean="0"/>
              <a:t>Ask if there is anything family would like you to pray for.</a:t>
            </a:r>
          </a:p>
          <a:p>
            <a:pPr marL="171450" indent="-171450">
              <a:buFont typeface="Arial" pitchFamily="34" charset="0"/>
              <a:buChar char="•"/>
            </a:pPr>
            <a:r>
              <a:rPr lang="en-US" baseline="0" dirty="0" smtClean="0"/>
              <a:t>If applicable offer brochure for specific issue.</a:t>
            </a:r>
          </a:p>
          <a:p>
            <a:pPr marL="171450" indent="-171450">
              <a:buFont typeface="Arial" pitchFamily="34" charset="0"/>
              <a:buChar char="•"/>
            </a:pPr>
            <a:r>
              <a:rPr lang="en-US" baseline="0" dirty="0" smtClean="0"/>
              <a:t>Invite selected family or families to small group meeting at your home. </a:t>
            </a:r>
          </a:p>
          <a:p>
            <a:pPr marL="0" indent="0">
              <a:buFont typeface="Arial" pitchFamily="34" charset="0"/>
              <a:buNone/>
            </a:pPr>
            <a:endParaRPr lang="en-US" baseline="0" dirty="0" smtClean="0"/>
          </a:p>
          <a:p>
            <a:pPr marL="0" indent="0">
              <a:buFont typeface="Arial" pitchFamily="34" charset="0"/>
              <a:buNone/>
            </a:pPr>
            <a:r>
              <a:rPr lang="en-US" baseline="0" dirty="0" smtClean="0"/>
              <a:t>*Or arrange for your church to sponsor a </a:t>
            </a:r>
            <a:r>
              <a:rPr lang="en-US" i="1" baseline="0" dirty="0" smtClean="0"/>
              <a:t>Youth Alive</a:t>
            </a:r>
            <a:r>
              <a:rPr lang="en-US" baseline="0" dirty="0" smtClean="0"/>
              <a:t> seminar to protect teens from at risk behavior (see Youth Alive info in this </a:t>
            </a:r>
            <a:r>
              <a:rPr lang="en-US" baseline="0" dirty="0" err="1" smtClean="0"/>
              <a:t>Planbook</a:t>
            </a:r>
            <a:r>
              <a:rPr lang="en-US" baseline="0" dirty="0" smtClean="0"/>
              <a:t> 2013).</a:t>
            </a:r>
          </a:p>
          <a:p>
            <a:pPr marL="0" indent="0">
              <a:buFont typeface="Arial" pitchFamily="34" charset="0"/>
              <a:buNone/>
            </a:pPr>
            <a:endParaRPr lang="en-US" baseline="0" dirty="0" smtClean="0"/>
          </a:p>
          <a:p>
            <a:pPr marL="0" indent="0">
              <a:buFont typeface="Arial" pitchFamily="34" charset="0"/>
              <a:buNone/>
            </a:pPr>
            <a:r>
              <a:rPr lang="en-US" baseline="0" dirty="0" smtClean="0"/>
              <a:t>*The WIN Wellness program described in this </a:t>
            </a:r>
            <a:r>
              <a:rPr lang="en-US" baseline="0" dirty="0" err="1" smtClean="0"/>
              <a:t>Planbook</a:t>
            </a:r>
            <a:r>
              <a:rPr lang="en-US" baseline="0" dirty="0" smtClean="0"/>
              <a:t> is a good resource to use for small group activity. All families are interested in health in some for form. For more information on WIN Wellness contact:</a:t>
            </a:r>
          </a:p>
          <a:p>
            <a:pPr marL="0" indent="0">
              <a:buFont typeface="Arial" pitchFamily="34" charset="0"/>
              <a:buNone/>
            </a:pPr>
            <a:endParaRPr lang="en-US" baseline="0" dirty="0" smtClean="0"/>
          </a:p>
          <a:p>
            <a:pPr marL="0" indent="0">
              <a:buFont typeface="Arial" pitchFamily="34" charset="0"/>
              <a:buNone/>
            </a:pPr>
            <a:r>
              <a:rPr lang="en-US" b="1" baseline="0" dirty="0" smtClean="0"/>
              <a:t>Homes of Hope &amp; Health Integrated Balanced Living</a:t>
            </a:r>
            <a:endParaRPr lang="en-US" b="0" baseline="0" dirty="0" smtClean="0"/>
          </a:p>
          <a:p>
            <a:pPr marL="0" indent="0">
              <a:buFont typeface="Arial" pitchFamily="34" charset="0"/>
              <a:buNone/>
            </a:pPr>
            <a:r>
              <a:rPr lang="en-US" b="0" baseline="0" dirty="0" smtClean="0"/>
              <a:t>John B. Youngberg, Ed. D.</a:t>
            </a:r>
            <a:endParaRPr lang="en-US" baseline="0" dirty="0" smtClean="0"/>
          </a:p>
          <a:p>
            <a:pPr marL="0" indent="0">
              <a:buFont typeface="Arial" pitchFamily="34" charset="0"/>
              <a:buNone/>
            </a:pPr>
            <a:r>
              <a:rPr lang="en-US" dirty="0" smtClean="0"/>
              <a:t>Millie Youngberg, Ed. D</a:t>
            </a:r>
          </a:p>
          <a:p>
            <a:pPr marL="0" indent="0">
              <a:buFont typeface="Arial" pitchFamily="34" charset="0"/>
              <a:buNone/>
            </a:pPr>
            <a:r>
              <a:rPr lang="en-US" dirty="0" smtClean="0"/>
              <a:t>4731 Greenfield Dr.</a:t>
            </a:r>
          </a:p>
          <a:p>
            <a:pPr marL="0" indent="0">
              <a:buFont typeface="Arial" pitchFamily="34" charset="0"/>
              <a:buNone/>
            </a:pPr>
            <a:r>
              <a:rPr lang="en-US" dirty="0" smtClean="0"/>
              <a:t>Berrien Springs,</a:t>
            </a:r>
            <a:r>
              <a:rPr lang="en-US" baseline="0" dirty="0" smtClean="0"/>
              <a:t> MI 49103</a:t>
            </a:r>
          </a:p>
          <a:p>
            <a:pPr marL="0" indent="0">
              <a:buFont typeface="Arial" pitchFamily="34" charset="0"/>
              <a:buNone/>
            </a:pPr>
            <a:r>
              <a:rPr lang="en-US" baseline="0" dirty="0" smtClean="0"/>
              <a:t>269-471-1688</a:t>
            </a:r>
          </a:p>
          <a:p>
            <a:pPr marL="0" indent="0">
              <a:buFont typeface="Arial" pitchFamily="34" charset="0"/>
              <a:buNone/>
            </a:pPr>
            <a:r>
              <a:rPr lang="en-US" baseline="0" dirty="0" err="1" smtClean="0"/>
              <a:t>youngbergm@gmail.com</a:t>
            </a:r>
            <a:endParaRPr lang="en-US" baseline="0" dirty="0" smtClean="0"/>
          </a:p>
          <a:p>
            <a:pPr marL="0" indent="0">
              <a:buFont typeface="Arial" pitchFamily="34" charset="0"/>
              <a:buNone/>
            </a:pPr>
            <a:r>
              <a:rPr lang="en-US" baseline="0" dirty="0" err="1" smtClean="0"/>
              <a:t>www.winwellness.org</a:t>
            </a:r>
            <a:endParaRPr lang="en-US"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8</a:t>
            </a:fld>
            <a:endParaRPr lang="en-US"/>
          </a:p>
        </p:txBody>
      </p:sp>
    </p:spTree>
    <p:extLst>
      <p:ext uri="{BB962C8B-B14F-4D97-AF65-F5344CB8AC3E}">
        <p14:creationId xmlns:p14="http://schemas.microsoft.com/office/powerpoint/2010/main" xmlns="" val="288736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b="1" dirty="0" smtClean="0"/>
              <a:t>Phase 3: Integration</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All the church departments stay aligned, united and focused on the same goal:</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dirty="0" smtClean="0"/>
              <a:t>- Parent Gatherings</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dirty="0" smtClean="0"/>
              <a:t>- Family Life Seminars</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dirty="0" smtClean="0"/>
              <a:t>- Premarital</a:t>
            </a:r>
            <a:r>
              <a:rPr lang="en-US" sz="1200" baseline="0" dirty="0" smtClean="0"/>
              <a:t> Preparation</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baseline="0" dirty="0" smtClean="0"/>
              <a:t>- Teenager Programs</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baseline="0" dirty="0" smtClean="0"/>
              <a:t>- Singles Program</a:t>
            </a:r>
          </a:p>
          <a:p>
            <a:pPr marL="457200" marR="0" lvl="1" indent="0" algn="l" defTabSz="914400" rtl="0" eaLnBrk="1" fontAlgn="auto" latinLnBrk="0" hangingPunct="1">
              <a:lnSpc>
                <a:spcPct val="100000"/>
              </a:lnSpc>
              <a:spcBef>
                <a:spcPts val="0"/>
              </a:spcBef>
              <a:spcAft>
                <a:spcPts val="0"/>
              </a:spcAft>
              <a:buClrTx/>
              <a:buSzTx/>
              <a:buFont typeface="Courier New" pitchFamily="49" charset="0"/>
              <a:buNone/>
              <a:tabLst/>
              <a:defRPr/>
            </a:pPr>
            <a:r>
              <a:rPr lang="en-US" sz="1200" baseline="0" dirty="0" smtClean="0"/>
              <a:t>- Women Program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To</a:t>
            </a:r>
            <a:r>
              <a:rPr lang="en-US" sz="1200" baseline="0" dirty="0" smtClean="0"/>
              <a:t> this end they will plan purposeful events taking into account the age group of the family members.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All the events held throughout the year included in the calendar of the church.</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57C17916-D1A7-4ABE-977D-0031C890BB59}" type="slidenum">
              <a:rPr lang="en-US" smtClean="0"/>
              <a:pPr/>
              <a:t>9</a:t>
            </a:fld>
            <a:endParaRPr lang="en-US"/>
          </a:p>
        </p:txBody>
      </p:sp>
    </p:spTree>
    <p:extLst>
      <p:ext uri="{BB962C8B-B14F-4D97-AF65-F5344CB8AC3E}">
        <p14:creationId xmlns:p14="http://schemas.microsoft.com/office/powerpoint/2010/main" xmlns="" val="21365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44AC7-5231-43D8-93AF-0935B1C49115}"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44AC7-5231-43D8-93AF-0935B1C49115}"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44AC7-5231-43D8-93AF-0935B1C49115}"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44AC7-5231-43D8-93AF-0935B1C49115}"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44AC7-5231-43D8-93AF-0935B1C49115}" type="datetimeFigureOut">
              <a:rPr lang="en-US" smtClean="0"/>
              <a:pPr/>
              <a:t>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44AC7-5231-43D8-93AF-0935B1C49115}"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44AC7-5231-43D8-93AF-0935B1C49115}" type="datetimeFigureOut">
              <a:rPr lang="en-US" smtClean="0"/>
              <a:pPr/>
              <a:t>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44AC7-5231-43D8-93AF-0935B1C49115}" type="datetimeFigureOut">
              <a:rPr lang="en-US" smtClean="0"/>
              <a:pPr/>
              <a:t>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44AC7-5231-43D8-93AF-0935B1C49115}" type="datetimeFigureOut">
              <a:rPr lang="en-US" smtClean="0"/>
              <a:pPr/>
              <a:t>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44AC7-5231-43D8-93AF-0935B1C49115}"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44AC7-5231-43D8-93AF-0935B1C49115}" type="datetimeFigureOut">
              <a:rPr lang="en-US" smtClean="0"/>
              <a:pPr/>
              <a:t>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3EAE0-9320-46E5-BD4B-1964290407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4AC7-5231-43D8-93AF-0935B1C49115}" type="datetimeFigureOut">
              <a:rPr lang="en-US" smtClean="0"/>
              <a:pPr/>
              <a:t>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3EAE0-9320-46E5-BD4B-1964290407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lesiasPe\Documents\A ADVISORY IMPRESIONES\A CONSULTIVO 13 INGLES\LOGOS ENGLISH\CMYK_FamMin_Eng_horiz.jpg"/>
          <p:cNvPicPr>
            <a:picLocks noChangeAspect="1" noChangeArrowheads="1"/>
          </p:cNvPicPr>
          <p:nvPr/>
        </p:nvPicPr>
        <p:blipFill>
          <a:blip r:embed="rId3" cstate="print"/>
          <a:srcRect/>
          <a:stretch>
            <a:fillRect/>
          </a:stretch>
        </p:blipFill>
        <p:spPr bwMode="auto">
          <a:xfrm>
            <a:off x="35496" y="5532848"/>
            <a:ext cx="4968552" cy="1280527"/>
          </a:xfrm>
          <a:prstGeom prst="rect">
            <a:avLst/>
          </a:prstGeom>
          <a:noFill/>
          <a:effectLst>
            <a:softEdge rad="317500"/>
          </a:effectLst>
        </p:spPr>
      </p:pic>
      <p:pic>
        <p:nvPicPr>
          <p:cNvPr id="5" name="Picture 4"/>
          <p:cNvPicPr>
            <a:picLocks noChangeAspect="1"/>
          </p:cNvPicPr>
          <p:nvPr/>
        </p:nvPicPr>
        <p:blipFill rotWithShape="1">
          <a:blip r:embed="rId4" cstate="print"/>
          <a:srcRect l="6470" b="9978"/>
          <a:stretch/>
        </p:blipFill>
        <p:spPr>
          <a:xfrm>
            <a:off x="2051720" y="235984"/>
            <a:ext cx="5328592" cy="3625064"/>
          </a:xfrm>
          <a:prstGeom prst="rect">
            <a:avLst/>
          </a:prstGeom>
          <a:effectLst>
            <a:softEdge rad="635000"/>
          </a:effectLst>
        </p:spPr>
      </p:pic>
      <p:pic>
        <p:nvPicPr>
          <p:cNvPr id="6" name="Picture 5" descr="CMYK_Fam2Fam_Eng_horiz.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27784" y="3212976"/>
            <a:ext cx="4225280" cy="1735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152400"/>
            <a:ext cx="9144000"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HOW IT WORKS?</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sp>
        <p:nvSpPr>
          <p:cNvPr id="8" name="Rounded Rectangle 7"/>
          <p:cNvSpPr/>
          <p:nvPr/>
        </p:nvSpPr>
        <p:spPr>
          <a:xfrm>
            <a:off x="467544" y="2132856"/>
            <a:ext cx="1800200" cy="34563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Wingdings" charset="2"/>
              <a:buChar char="ü"/>
            </a:pPr>
            <a:r>
              <a:rPr lang="en-US" dirty="0" smtClean="0">
                <a:effectLst>
                  <a:outerShdw blurRad="50800" dist="38100" dir="5400000" algn="t" rotWithShape="0">
                    <a:prstClr val="black">
                      <a:alpha val="40000"/>
                    </a:prstClr>
                  </a:outerShdw>
                </a:effectLst>
              </a:rPr>
              <a:t>Each family chooses another or several families</a:t>
            </a:r>
          </a:p>
          <a:p>
            <a:pPr marL="285750" indent="-285750">
              <a:buFont typeface="Wingdings" charset="2"/>
              <a:buChar char="ü"/>
            </a:pPr>
            <a:r>
              <a:rPr lang="en-US" dirty="0" smtClean="0">
                <a:effectLst>
                  <a:outerShdw blurRad="50800" dist="38100" dir="5400000" algn="t" rotWithShape="0">
                    <a:prstClr val="black">
                      <a:alpha val="40000"/>
                    </a:prstClr>
                  </a:outerShdw>
                </a:effectLst>
              </a:rPr>
              <a:t>Registration form</a:t>
            </a:r>
          </a:p>
          <a:p>
            <a:pPr marL="285750" indent="-285750">
              <a:buFont typeface="Wingdings" charset="2"/>
              <a:buChar char="ü"/>
            </a:pPr>
            <a:r>
              <a:rPr lang="en-US" dirty="0" smtClean="0">
                <a:effectLst>
                  <a:outerShdw blurRad="50800" dist="38100" dir="5400000" algn="t" rotWithShape="0">
                    <a:prstClr val="black">
                      <a:alpha val="40000"/>
                    </a:prstClr>
                  </a:outerShdw>
                </a:effectLst>
              </a:rPr>
              <a:t>A special day of prayer and fasting</a:t>
            </a:r>
          </a:p>
          <a:p>
            <a:pPr algn="ctr"/>
            <a:endParaRPr lang="en-US" dirty="0">
              <a:effectLst>
                <a:outerShdw blurRad="50800" dist="38100" dir="5400000" algn="t" rotWithShape="0">
                  <a:prstClr val="black">
                    <a:alpha val="40000"/>
                  </a:prstClr>
                </a:outerShdw>
              </a:effectLst>
            </a:endParaRPr>
          </a:p>
        </p:txBody>
      </p:sp>
      <p:sp>
        <p:nvSpPr>
          <p:cNvPr id="9" name="Rounded Rectangle 8"/>
          <p:cNvSpPr/>
          <p:nvPr/>
        </p:nvSpPr>
        <p:spPr>
          <a:xfrm>
            <a:off x="467544" y="1268760"/>
            <a:ext cx="180020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latin typeface="Tahoma"/>
                <a:cs typeface="Tahoma"/>
              </a:rPr>
              <a:t>September</a:t>
            </a:r>
            <a:endParaRPr lang="en-US" b="1" spc="150" dirty="0">
              <a:ln w="11430"/>
              <a:solidFill>
                <a:srgbClr val="F8F8F8"/>
              </a:solidFill>
              <a:effectLst>
                <a:outerShdw blurRad="25400" algn="tl" rotWithShape="0">
                  <a:srgbClr val="000000">
                    <a:alpha val="43000"/>
                  </a:srgbClr>
                </a:outerShdw>
              </a:effectLst>
              <a:latin typeface="Tahoma"/>
              <a:cs typeface="Tahoma"/>
            </a:endParaRPr>
          </a:p>
        </p:txBody>
      </p:sp>
      <p:sp>
        <p:nvSpPr>
          <p:cNvPr id="10" name="Rounded Rectangle 9"/>
          <p:cNvSpPr/>
          <p:nvPr/>
        </p:nvSpPr>
        <p:spPr>
          <a:xfrm>
            <a:off x="2555776" y="1268760"/>
            <a:ext cx="180020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latin typeface="Tahoma"/>
                <a:cs typeface="Tahoma"/>
              </a:rPr>
              <a:t>October</a:t>
            </a:r>
            <a:endParaRPr lang="en-US" b="1" spc="150" dirty="0">
              <a:ln w="11430"/>
              <a:solidFill>
                <a:srgbClr val="F8F8F8"/>
              </a:solidFill>
              <a:effectLst>
                <a:outerShdw blurRad="25400" algn="tl" rotWithShape="0">
                  <a:srgbClr val="000000">
                    <a:alpha val="43000"/>
                  </a:srgbClr>
                </a:outerShdw>
              </a:effectLst>
              <a:latin typeface="Tahoma"/>
              <a:cs typeface="Tahoma"/>
            </a:endParaRPr>
          </a:p>
        </p:txBody>
      </p:sp>
      <p:sp>
        <p:nvSpPr>
          <p:cNvPr id="11" name="Rounded Rectangle 10"/>
          <p:cNvSpPr/>
          <p:nvPr/>
        </p:nvSpPr>
        <p:spPr>
          <a:xfrm>
            <a:off x="4572000" y="1268760"/>
            <a:ext cx="1800200"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latin typeface="Tahoma"/>
                <a:cs typeface="Tahoma"/>
              </a:rPr>
              <a:t>November</a:t>
            </a:r>
            <a:endParaRPr lang="en-US" b="1" spc="150" dirty="0">
              <a:ln w="11430"/>
              <a:solidFill>
                <a:srgbClr val="F8F8F8"/>
              </a:solidFill>
              <a:effectLst>
                <a:outerShdw blurRad="25400" algn="tl" rotWithShape="0">
                  <a:srgbClr val="000000">
                    <a:alpha val="43000"/>
                  </a:srgbClr>
                </a:outerShdw>
              </a:effectLst>
              <a:latin typeface="Tahoma"/>
              <a:cs typeface="Tahoma"/>
            </a:endParaRPr>
          </a:p>
        </p:txBody>
      </p:sp>
      <p:sp>
        <p:nvSpPr>
          <p:cNvPr id="12" name="Rounded Rectangle 11"/>
          <p:cNvSpPr/>
          <p:nvPr/>
        </p:nvSpPr>
        <p:spPr>
          <a:xfrm>
            <a:off x="2555776" y="2132856"/>
            <a:ext cx="1800200" cy="34563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Wingdings" charset="2"/>
              <a:buChar char="ü"/>
            </a:pPr>
            <a:r>
              <a:rPr lang="en-US" dirty="0" smtClean="0">
                <a:effectLst>
                  <a:outerShdw blurRad="50800" dist="38100" dir="2700000" algn="tl" rotWithShape="0">
                    <a:prstClr val="black">
                      <a:alpha val="40000"/>
                    </a:prstClr>
                  </a:outerShdw>
                </a:effectLst>
              </a:rPr>
              <a:t>Intercessory prayer</a:t>
            </a:r>
            <a:endParaRPr lang="en-US" dirty="0">
              <a:effectLst>
                <a:outerShdw blurRad="50800" dist="38100" dir="2700000" algn="tl" rotWithShape="0">
                  <a:prstClr val="black">
                    <a:alpha val="40000"/>
                  </a:prstClr>
                </a:outerShdw>
              </a:effectLst>
            </a:endParaRPr>
          </a:p>
          <a:p>
            <a:pPr marL="285750" indent="-285750">
              <a:buFont typeface="Wingdings" charset="2"/>
              <a:buChar char="ü"/>
            </a:pPr>
            <a:r>
              <a:rPr lang="en-US" dirty="0" smtClean="0">
                <a:effectLst>
                  <a:outerShdw blurRad="50800" dist="38100" dir="2700000" algn="tl" rotWithShape="0">
                    <a:prstClr val="black">
                      <a:alpha val="40000"/>
                    </a:prstClr>
                  </a:outerShdw>
                </a:effectLst>
              </a:rPr>
              <a:t>Special devotional</a:t>
            </a:r>
          </a:p>
          <a:p>
            <a:pPr marL="285750" indent="-285750">
              <a:buFont typeface="Wingdings" charset="2"/>
              <a:buChar char="ü"/>
            </a:pPr>
            <a:r>
              <a:rPr lang="en-US" dirty="0">
                <a:effectLst>
                  <a:outerShdw blurRad="50800" dist="38100" dir="2700000" algn="tl" rotWithShape="0">
                    <a:prstClr val="black">
                      <a:alpha val="40000"/>
                    </a:prstClr>
                  </a:outerShdw>
                </a:effectLst>
              </a:rPr>
              <a:t>Special </a:t>
            </a:r>
            <a:r>
              <a:rPr lang="en-US" dirty="0" smtClean="0">
                <a:effectLst>
                  <a:outerShdw blurRad="50800" dist="38100" dir="2700000" algn="tl" rotWithShape="0">
                    <a:prstClr val="black">
                      <a:alpha val="40000"/>
                    </a:prstClr>
                  </a:outerShdw>
                </a:effectLst>
              </a:rPr>
              <a:t>Sermons</a:t>
            </a:r>
          </a:p>
          <a:p>
            <a:pPr marL="285750" indent="-285750">
              <a:buFont typeface="Wingdings" charset="2"/>
              <a:buChar char="ü"/>
            </a:pPr>
            <a:endParaRPr lang="en-US" dirty="0" smtClean="0">
              <a:effectLst>
                <a:outerShdw blurRad="50800" dist="38100" dir="2700000" algn="tl" rotWithShape="0">
                  <a:prstClr val="black">
                    <a:alpha val="40000"/>
                  </a:prstClr>
                </a:outerShdw>
              </a:effectLst>
            </a:endParaRPr>
          </a:p>
        </p:txBody>
      </p:sp>
      <p:sp>
        <p:nvSpPr>
          <p:cNvPr id="13" name="Rounded Rectangle 12"/>
          <p:cNvSpPr/>
          <p:nvPr/>
        </p:nvSpPr>
        <p:spPr>
          <a:xfrm>
            <a:off x="4572000" y="2132856"/>
            <a:ext cx="1800200"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Wingdings" charset="2"/>
              <a:buChar char="ü"/>
            </a:pPr>
            <a:r>
              <a:rPr lang="en-US" dirty="0">
                <a:effectLst>
                  <a:outerShdw blurRad="50800" dist="38100" dir="2700000" algn="tl" rotWithShape="0">
                    <a:prstClr val="black">
                      <a:alpha val="40000"/>
                    </a:prstClr>
                  </a:outerShdw>
                </a:effectLst>
              </a:rPr>
              <a:t>Invitation for a </a:t>
            </a:r>
            <a:r>
              <a:rPr lang="en-US" dirty="0" smtClean="0">
                <a:effectLst>
                  <a:outerShdw blurRad="50800" dist="38100" dir="2700000" algn="tl" rotWithShape="0">
                    <a:prstClr val="black">
                      <a:alpha val="40000"/>
                    </a:prstClr>
                  </a:outerShdw>
                </a:effectLst>
              </a:rPr>
              <a:t>meal</a:t>
            </a:r>
            <a:endParaRPr lang="en-US" dirty="0"/>
          </a:p>
          <a:p>
            <a:pPr marL="285750" indent="-285750">
              <a:buFont typeface="Wingdings" charset="2"/>
              <a:buChar char="ü"/>
            </a:pPr>
            <a:r>
              <a:rPr lang="en-US" dirty="0" smtClean="0">
                <a:effectLst>
                  <a:outerShdw blurRad="50800" dist="38100" dir="2700000" algn="tl" rotWithShape="0">
                    <a:prstClr val="black">
                      <a:alpha val="40000"/>
                    </a:prstClr>
                  </a:outerShdw>
                </a:effectLst>
              </a:rPr>
              <a:t>Visit to families</a:t>
            </a:r>
          </a:p>
          <a:p>
            <a:pPr marL="285750" indent="-285750">
              <a:buFont typeface="Wingdings" charset="2"/>
              <a:buChar char="ü"/>
            </a:pPr>
            <a:r>
              <a:rPr lang="en-US" dirty="0" smtClean="0">
                <a:effectLst>
                  <a:outerShdw blurRad="50800" dist="38100" dir="2700000" algn="tl" rotWithShape="0">
                    <a:prstClr val="black">
                      <a:alpha val="40000"/>
                    </a:prstClr>
                  </a:outerShdw>
                </a:effectLst>
              </a:rPr>
              <a:t>Giving out 4 brochures</a:t>
            </a:r>
          </a:p>
          <a:p>
            <a:pPr marL="285750" indent="-285750">
              <a:buFont typeface="Wingdings" charset="2"/>
              <a:buChar char="ü"/>
            </a:pPr>
            <a:r>
              <a:rPr lang="en-US" dirty="0" smtClean="0">
                <a:effectLst>
                  <a:outerShdw blurRad="50800" dist="38100" dir="2700000" algn="tl" rotWithShape="0">
                    <a:prstClr val="black">
                      <a:alpha val="40000"/>
                    </a:prstClr>
                  </a:outerShdw>
                </a:effectLst>
              </a:rPr>
              <a:t>Special prayer needs</a:t>
            </a:r>
          </a:p>
        </p:txBody>
      </p:sp>
      <p:sp>
        <p:nvSpPr>
          <p:cNvPr id="14" name="Rounded Rectangle 13"/>
          <p:cNvSpPr/>
          <p:nvPr/>
        </p:nvSpPr>
        <p:spPr>
          <a:xfrm>
            <a:off x="6660232" y="1268760"/>
            <a:ext cx="1800200"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latin typeface="Tahoma"/>
                <a:cs typeface="Tahoma"/>
              </a:rPr>
              <a:t>December</a:t>
            </a:r>
            <a:endParaRPr lang="en-US" b="1" spc="150" dirty="0">
              <a:ln w="11430"/>
              <a:solidFill>
                <a:srgbClr val="F8F8F8"/>
              </a:solidFill>
              <a:effectLst>
                <a:outerShdw blurRad="25400" algn="tl" rotWithShape="0">
                  <a:srgbClr val="000000">
                    <a:alpha val="43000"/>
                  </a:srgbClr>
                </a:outerShdw>
              </a:effectLst>
              <a:latin typeface="Tahoma"/>
              <a:cs typeface="Tahoma"/>
            </a:endParaRPr>
          </a:p>
        </p:txBody>
      </p:sp>
      <p:sp>
        <p:nvSpPr>
          <p:cNvPr id="15" name="Rounded Rectangle 14"/>
          <p:cNvSpPr/>
          <p:nvPr/>
        </p:nvSpPr>
        <p:spPr>
          <a:xfrm>
            <a:off x="6660232" y="2132856"/>
            <a:ext cx="1800200" cy="34563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Wingdings" charset="2"/>
              <a:buChar char="ü"/>
            </a:pPr>
            <a:r>
              <a:rPr lang="en-US" dirty="0" smtClean="0">
                <a:effectLst>
                  <a:outerShdw blurRad="50800" dist="38100" dir="2700000" algn="tl" rotWithShape="0">
                    <a:prstClr val="black">
                      <a:alpha val="40000"/>
                    </a:prstClr>
                  </a:outerShdw>
                </a:effectLst>
              </a:rPr>
              <a:t>Invitation to church: “Friends of Hope” Day</a:t>
            </a:r>
          </a:p>
          <a:p>
            <a:pPr marL="285750" indent="-285750">
              <a:buFont typeface="Wingdings" charset="2"/>
              <a:buChar char="ü"/>
            </a:pPr>
            <a:r>
              <a:rPr lang="en-US" dirty="0" smtClean="0">
                <a:effectLst>
                  <a:outerShdw blurRad="50800" dist="38100" dir="2700000" algn="tl" rotWithShape="0">
                    <a:prstClr val="black">
                      <a:alpha val="40000"/>
                    </a:prstClr>
                  </a:outerShdw>
                </a:effectLst>
              </a:rPr>
              <a:t>Invitation to small study groups</a:t>
            </a:r>
          </a:p>
          <a:p>
            <a:pPr marL="285750" indent="-285750">
              <a:buFont typeface="Wingdings" charset="2"/>
              <a:buChar char="ü"/>
            </a:pPr>
            <a:r>
              <a:rPr lang="en-US" dirty="0" smtClean="0">
                <a:effectLst>
                  <a:outerShdw blurRad="50800" dist="38100" dir="2700000" algn="tl" rotWithShape="0">
                    <a:prstClr val="black">
                      <a:alpha val="40000"/>
                    </a:prstClr>
                  </a:outerShdw>
                </a:effectLst>
              </a:rPr>
              <a:t>Invitation for church (Christmas)</a:t>
            </a:r>
          </a:p>
        </p:txBody>
      </p:sp>
      <p:sp>
        <p:nvSpPr>
          <p:cNvPr id="16" name="Striped Right Arrow 15"/>
          <p:cNvSpPr/>
          <p:nvPr/>
        </p:nvSpPr>
        <p:spPr>
          <a:xfrm>
            <a:off x="539552" y="5877272"/>
            <a:ext cx="7920880" cy="792088"/>
          </a:xfrm>
          <a:prstGeom prst="stripedRightArrow">
            <a:avLst>
              <a:gd name="adj1" fmla="val 61556"/>
              <a:gd name="adj2" fmla="val 50000"/>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effectLst>
                  <a:outerShdw blurRad="50800" dist="38100" dir="2700000" algn="tl" rotWithShape="0">
                    <a:prstClr val="black">
                      <a:alpha val="40000"/>
                    </a:prstClr>
                  </a:outerShdw>
                </a:effectLst>
              </a:rPr>
              <a:t>Intercessory prayer continues!!!</a:t>
            </a:r>
            <a:endParaRPr lang="en-US" sz="2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5488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152400"/>
            <a:ext cx="9144000"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HOW IT WORKS?</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grpSp>
        <p:nvGrpSpPr>
          <p:cNvPr id="18" name="Group 17"/>
          <p:cNvGrpSpPr/>
          <p:nvPr/>
        </p:nvGrpSpPr>
        <p:grpSpPr>
          <a:xfrm>
            <a:off x="323528" y="1268760"/>
            <a:ext cx="8568952" cy="4824536"/>
            <a:chOff x="323528" y="1268760"/>
            <a:chExt cx="8568952" cy="4824536"/>
          </a:xfrm>
        </p:grpSpPr>
        <p:sp>
          <p:nvSpPr>
            <p:cNvPr id="7" name="Rounded Rectangle 6"/>
            <p:cNvSpPr/>
            <p:nvPr/>
          </p:nvSpPr>
          <p:spPr>
            <a:xfrm>
              <a:off x="467544" y="2636912"/>
              <a:ext cx="1800200" cy="3456384"/>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Wingdings" charset="2"/>
                <a:buChar char="ü"/>
              </a:pPr>
              <a:r>
                <a:rPr lang="en-US" dirty="0" smtClean="0">
                  <a:solidFill>
                    <a:schemeClr val="tx1"/>
                  </a:solidFill>
                  <a:effectLst>
                    <a:outerShdw blurRad="50800" dist="38100" dir="5400000" algn="t" rotWithShape="0">
                      <a:prstClr val="black">
                        <a:alpha val="40000"/>
                      </a:prstClr>
                    </a:outerShdw>
                  </a:effectLst>
                </a:rPr>
                <a:t>Different activities in the local church</a:t>
              </a:r>
            </a:p>
            <a:p>
              <a:pPr marL="285750" indent="-285750">
                <a:buFont typeface="Wingdings" charset="2"/>
                <a:buChar char="ü"/>
              </a:pPr>
              <a:r>
                <a:rPr lang="en-US" dirty="0" smtClean="0">
                  <a:solidFill>
                    <a:schemeClr val="tx1"/>
                  </a:solidFill>
                  <a:effectLst>
                    <a:outerShdw blurRad="50800" dist="38100" dir="5400000" algn="t" rotWithShape="0">
                      <a:prstClr val="black">
                        <a:alpha val="40000"/>
                      </a:prstClr>
                    </a:outerShdw>
                  </a:effectLst>
                </a:rPr>
                <a:t>Public evangelism</a:t>
              </a:r>
            </a:p>
            <a:p>
              <a:pPr marL="285750" indent="-285750">
                <a:buFont typeface="Wingdings" charset="2"/>
                <a:buChar char="ü"/>
              </a:pPr>
              <a:r>
                <a:rPr lang="en-US" dirty="0" smtClean="0">
                  <a:solidFill>
                    <a:schemeClr val="tx1"/>
                  </a:solidFill>
                  <a:effectLst>
                    <a:outerShdw blurRad="50800" dist="38100" dir="5400000" algn="t" rotWithShape="0">
                      <a:prstClr val="black">
                        <a:alpha val="40000"/>
                      </a:prstClr>
                    </a:outerShdw>
                  </a:effectLst>
                </a:rPr>
                <a:t>Family Prayer Week</a:t>
              </a:r>
            </a:p>
          </p:txBody>
        </p:sp>
        <p:sp>
          <p:nvSpPr>
            <p:cNvPr id="8" name="Rounded Rectangle 7"/>
            <p:cNvSpPr/>
            <p:nvPr/>
          </p:nvSpPr>
          <p:spPr>
            <a:xfrm>
              <a:off x="323528" y="1268760"/>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January</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9" name="Rounded Rectangle 8"/>
            <p:cNvSpPr/>
            <p:nvPr/>
          </p:nvSpPr>
          <p:spPr>
            <a:xfrm>
              <a:off x="1403648" y="1916832"/>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February</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10" name="Rounded Rectangle 9"/>
            <p:cNvSpPr/>
            <p:nvPr/>
          </p:nvSpPr>
          <p:spPr>
            <a:xfrm>
              <a:off x="2627784" y="1268760"/>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March</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11" name="Rounded Rectangle 10"/>
            <p:cNvSpPr/>
            <p:nvPr/>
          </p:nvSpPr>
          <p:spPr>
            <a:xfrm>
              <a:off x="2555776" y="2636912"/>
              <a:ext cx="1800200" cy="3456384"/>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Wingdings" charset="2"/>
                <a:buChar char="ü"/>
              </a:pPr>
              <a:r>
                <a:rPr lang="en-US" dirty="0" smtClean="0">
                  <a:solidFill>
                    <a:schemeClr val="tx1"/>
                  </a:solidFill>
                  <a:effectLst>
                    <a:outerShdw blurRad="50800" dist="38100" dir="2700000" algn="tl" rotWithShape="0">
                      <a:prstClr val="black">
                        <a:alpha val="40000"/>
                      </a:prstClr>
                    </a:outerShdw>
                  </a:effectLst>
                </a:rPr>
                <a:t>Age group and social group specific activities</a:t>
              </a:r>
            </a:p>
            <a:p>
              <a:pPr marL="285750" indent="-285750">
                <a:buFont typeface="Wingdings" charset="2"/>
                <a:buChar char="ü"/>
              </a:pPr>
              <a:r>
                <a:rPr lang="en-US" dirty="0" smtClean="0">
                  <a:solidFill>
                    <a:schemeClr val="tx1"/>
                  </a:solidFill>
                  <a:effectLst>
                    <a:outerShdw blurRad="50800" dist="38100" dir="2700000" algn="tl" rotWithShape="0">
                      <a:prstClr val="black">
                        <a:alpha val="40000"/>
                      </a:prstClr>
                    </a:outerShdw>
                  </a:effectLst>
                </a:rPr>
                <a:t>Bible study groups</a:t>
              </a:r>
            </a:p>
            <a:p>
              <a:pPr marL="285750" indent="-285750">
                <a:buFont typeface="Wingdings" charset="2"/>
                <a:buChar char="ü"/>
              </a:pPr>
              <a:endParaRPr lang="en-US" dirty="0" smtClean="0">
                <a:solidFill>
                  <a:schemeClr val="tx1"/>
                </a:solidFill>
                <a:effectLst>
                  <a:outerShdw blurRad="50800" dist="38100" dir="2700000" algn="tl" rotWithShape="0">
                    <a:prstClr val="black">
                      <a:alpha val="40000"/>
                    </a:prstClr>
                  </a:outerShdw>
                </a:effectLst>
              </a:endParaRPr>
            </a:p>
            <a:p>
              <a:pPr marL="285750" indent="-285750">
                <a:buFont typeface="Wingdings" charset="2"/>
                <a:buChar char="ü"/>
              </a:pPr>
              <a:endParaRPr lang="en-US" dirty="0" smtClean="0">
                <a:solidFill>
                  <a:schemeClr val="tx1"/>
                </a:solidFill>
                <a:effectLst>
                  <a:outerShdw blurRad="50800" dist="38100" dir="2700000" algn="tl" rotWithShape="0">
                    <a:prstClr val="black">
                      <a:alpha val="40000"/>
                    </a:prstClr>
                  </a:outerShdw>
                </a:effectLst>
              </a:endParaRPr>
            </a:p>
          </p:txBody>
        </p:sp>
        <p:sp>
          <p:nvSpPr>
            <p:cNvPr id="12" name="Rounded Rectangle 11"/>
            <p:cNvSpPr/>
            <p:nvPr/>
          </p:nvSpPr>
          <p:spPr>
            <a:xfrm>
              <a:off x="4572000" y="2636912"/>
              <a:ext cx="1800200" cy="3456384"/>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Wingdings" charset="2"/>
                <a:buChar char="ü"/>
              </a:pPr>
              <a:r>
                <a:rPr lang="en-US" dirty="0" smtClean="0">
                  <a:solidFill>
                    <a:schemeClr val="tx1"/>
                  </a:solidFill>
                  <a:effectLst>
                    <a:outerShdw blurRad="50800" dist="38100" dir="2700000" algn="tl" rotWithShape="0">
                      <a:prstClr val="black">
                        <a:alpha val="40000"/>
                      </a:prstClr>
                    </a:outerShdw>
                  </a:effectLst>
                </a:rPr>
                <a:t>Special Sundays for Families</a:t>
              </a:r>
            </a:p>
          </p:txBody>
        </p:sp>
        <p:sp>
          <p:nvSpPr>
            <p:cNvPr id="13" name="Rounded Rectangle 12"/>
            <p:cNvSpPr/>
            <p:nvPr/>
          </p:nvSpPr>
          <p:spPr>
            <a:xfrm>
              <a:off x="3707904" y="1916832"/>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April</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14" name="Rounded Rectangle 13"/>
            <p:cNvSpPr/>
            <p:nvPr/>
          </p:nvSpPr>
          <p:spPr>
            <a:xfrm>
              <a:off x="6660232" y="2636912"/>
              <a:ext cx="1800200" cy="3456384"/>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Wingdings" charset="2"/>
                <a:buChar char="ü"/>
              </a:pPr>
              <a:r>
                <a:rPr lang="en-US" dirty="0" smtClean="0">
                  <a:solidFill>
                    <a:schemeClr val="tx1"/>
                  </a:solidFill>
                  <a:effectLst>
                    <a:outerShdw blurRad="50800" dist="38100" dir="2700000" algn="tl" rotWithShape="0">
                      <a:prstClr val="black">
                        <a:alpha val="40000"/>
                      </a:prstClr>
                    </a:outerShdw>
                  </a:effectLst>
                </a:rPr>
                <a:t>Using the special days of Easter to strengthen relation-ships</a:t>
              </a:r>
            </a:p>
            <a:p>
              <a:pPr marL="285750" indent="-285750">
                <a:buFont typeface="Wingdings" charset="2"/>
                <a:buChar char="ü"/>
              </a:pPr>
              <a:r>
                <a:rPr lang="en-US" dirty="0" smtClean="0">
                  <a:solidFill>
                    <a:schemeClr val="tx1"/>
                  </a:solidFill>
                  <a:effectLst>
                    <a:outerShdw blurRad="50800" dist="38100" dir="2700000" algn="tl" rotWithShape="0">
                      <a:prstClr val="black">
                        <a:alpha val="40000"/>
                      </a:prstClr>
                    </a:outerShdw>
                  </a:effectLst>
                </a:rPr>
                <a:t>Involving the new families in the same process</a:t>
              </a:r>
            </a:p>
          </p:txBody>
        </p:sp>
        <p:sp>
          <p:nvSpPr>
            <p:cNvPr id="15" name="Rounded Rectangle 14"/>
            <p:cNvSpPr/>
            <p:nvPr/>
          </p:nvSpPr>
          <p:spPr>
            <a:xfrm>
              <a:off x="4860032" y="1268760"/>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May</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16" name="Rounded Rectangle 15"/>
            <p:cNvSpPr/>
            <p:nvPr/>
          </p:nvSpPr>
          <p:spPr>
            <a:xfrm>
              <a:off x="6228184" y="1916832"/>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June</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sp>
          <p:nvSpPr>
            <p:cNvPr id="17" name="Rounded Rectangle 16"/>
            <p:cNvSpPr/>
            <p:nvPr/>
          </p:nvSpPr>
          <p:spPr>
            <a:xfrm>
              <a:off x="7092280" y="1268760"/>
              <a:ext cx="1800200" cy="504056"/>
            </a:xfrm>
            <a:prstGeom prst="roundRect">
              <a:avLst/>
            </a:prstGeom>
            <a:noFill/>
            <a:ln>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chemeClr val="tx1"/>
                  </a:solidFill>
                  <a:effectLst>
                    <a:outerShdw blurRad="25400" algn="tl" rotWithShape="0">
                      <a:srgbClr val="000000">
                        <a:alpha val="43000"/>
                      </a:srgbClr>
                    </a:outerShdw>
                  </a:effectLst>
                  <a:latin typeface="Tahoma"/>
                  <a:cs typeface="Tahoma"/>
                </a:rPr>
                <a:t>July</a:t>
              </a:r>
              <a:endParaRPr lang="en-US" b="1" spc="150" dirty="0">
                <a:ln w="11430"/>
                <a:solidFill>
                  <a:schemeClr val="tx1"/>
                </a:solidFill>
                <a:effectLst>
                  <a:outerShdw blurRad="25400" algn="tl" rotWithShape="0">
                    <a:srgbClr val="000000">
                      <a:alpha val="43000"/>
                    </a:srgbClr>
                  </a:outerShdw>
                </a:effectLst>
                <a:latin typeface="Tahoma"/>
                <a:cs typeface="Tahoma"/>
              </a:endParaRPr>
            </a:p>
          </p:txBody>
        </p:sp>
      </p:grpSp>
    </p:spTree>
    <p:extLst>
      <p:ext uri="{BB962C8B-B14F-4D97-AF65-F5344CB8AC3E}">
        <p14:creationId xmlns:p14="http://schemas.microsoft.com/office/powerpoint/2010/main" xmlns="" val="415397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92696"/>
            <a:ext cx="8077200" cy="48013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742950" lvl="1" indent="-285750">
              <a:buFont typeface="Arial" pitchFamily="34" charset="0"/>
              <a:buChar char="•"/>
            </a:pPr>
            <a:r>
              <a:rPr lang="en-US" dirty="0" smtClean="0">
                <a:latin typeface="Arial Rounded MT Bold"/>
                <a:cs typeface="Arial Rounded MT Bold"/>
              </a:rPr>
              <a:t>All </a:t>
            </a:r>
            <a:r>
              <a:rPr lang="en-US" dirty="0">
                <a:latin typeface="Arial Rounded MT Bold"/>
                <a:cs typeface="Arial Rounded MT Bold"/>
              </a:rPr>
              <a:t>families in the church praying for at least one </a:t>
            </a:r>
            <a:r>
              <a:rPr lang="en-US" dirty="0" smtClean="0">
                <a:latin typeface="Arial Rounded MT Bold"/>
                <a:cs typeface="Arial Rounded MT Bold"/>
              </a:rPr>
              <a:t>family.</a:t>
            </a:r>
          </a:p>
          <a:p>
            <a:pPr marL="742950" lvl="1" indent="-285750">
              <a:buFont typeface="Arial" pitchFamily="34" charset="0"/>
              <a:buChar char="•"/>
            </a:pPr>
            <a:endParaRPr lang="en-US" dirty="0" smtClean="0">
              <a:latin typeface="Arial Rounded MT Bold"/>
              <a:cs typeface="Arial Rounded MT Bold"/>
            </a:endParaRPr>
          </a:p>
          <a:p>
            <a:pPr marL="742950" lvl="1" indent="-285750">
              <a:buFont typeface="Arial" pitchFamily="34" charset="0"/>
              <a:buChar char="•"/>
            </a:pPr>
            <a:r>
              <a:rPr lang="en-US" dirty="0">
                <a:latin typeface="Arial Rounded MT Bold"/>
                <a:cs typeface="Arial Rounded MT Bold"/>
              </a:rPr>
              <a:t>All families in the church revealing themselves to the target family and find out if they have any special prayer </a:t>
            </a:r>
            <a:r>
              <a:rPr lang="en-US" dirty="0" smtClean="0">
                <a:latin typeface="Arial Rounded MT Bold"/>
                <a:cs typeface="Arial Rounded MT Bold"/>
              </a:rPr>
              <a:t>requests.</a:t>
            </a:r>
          </a:p>
          <a:p>
            <a:pPr marL="742950" lvl="1" indent="-285750">
              <a:buFont typeface="Arial" pitchFamily="34" charset="0"/>
              <a:buChar char="•"/>
            </a:pPr>
            <a:endParaRPr lang="en-US" dirty="0" smtClean="0">
              <a:latin typeface="Arial Rounded MT Bold"/>
              <a:cs typeface="Arial Rounded MT Bold"/>
            </a:endParaRPr>
          </a:p>
          <a:p>
            <a:pPr marL="742950" lvl="1" indent="-285750">
              <a:buFont typeface="Arial" pitchFamily="34" charset="0"/>
              <a:buChar char="•"/>
            </a:pPr>
            <a:r>
              <a:rPr lang="en-US" dirty="0" smtClean="0">
                <a:latin typeface="Arial Rounded MT Bold"/>
                <a:cs typeface="Arial Rounded MT Bold"/>
              </a:rPr>
              <a:t>All </a:t>
            </a:r>
            <a:r>
              <a:rPr lang="en-US" dirty="0">
                <a:latin typeface="Arial Rounded MT Bold"/>
                <a:cs typeface="Arial Rounded MT Bold"/>
              </a:rPr>
              <a:t>families in the church inviting the target families to share a meal in their home, and also offering the missionary book of the year and inviting them to attend a special small groups study or church seminar.</a:t>
            </a:r>
            <a:endParaRPr lang="en-US" dirty="0" smtClean="0">
              <a:latin typeface="Arial Rounded MT Bold"/>
              <a:cs typeface="Arial Rounded MT Bold"/>
            </a:endParaRPr>
          </a:p>
          <a:p>
            <a:pPr marL="742950" lvl="1" indent="-285750">
              <a:buFont typeface="Arial" pitchFamily="34" charset="0"/>
              <a:buChar char="•"/>
            </a:pPr>
            <a:endParaRPr lang="en-US" dirty="0" smtClean="0">
              <a:latin typeface="Arial Rounded MT Bold"/>
              <a:cs typeface="Arial Rounded MT Bold"/>
            </a:endParaRPr>
          </a:p>
          <a:p>
            <a:pPr marL="742950" lvl="1" indent="-285750">
              <a:buFont typeface="Arial" pitchFamily="34" charset="0"/>
              <a:buChar char="•"/>
            </a:pPr>
            <a:r>
              <a:rPr lang="en-US" dirty="0">
                <a:latin typeface="Arial Rounded MT Bold"/>
                <a:cs typeface="Arial Rounded MT Bold"/>
              </a:rPr>
              <a:t>In the remaining months of the year, the departments of the church will work to meet the major needs of these families while the intercessory families offer Bible </a:t>
            </a:r>
            <a:r>
              <a:rPr lang="en-US" dirty="0" smtClean="0">
                <a:latin typeface="Arial Rounded MT Bold"/>
                <a:cs typeface="Arial Rounded MT Bold"/>
              </a:rPr>
              <a:t>studies.</a:t>
            </a:r>
          </a:p>
          <a:p>
            <a:pPr marL="742950" lvl="1" indent="-285750">
              <a:buFont typeface="Arial" pitchFamily="34" charset="0"/>
              <a:buChar char="•"/>
            </a:pPr>
            <a:endParaRPr lang="en-US" dirty="0" smtClean="0">
              <a:latin typeface="Arial Rounded MT Bold"/>
              <a:cs typeface="Arial Rounded MT Bold"/>
            </a:endParaRPr>
          </a:p>
          <a:p>
            <a:pPr marL="742950" lvl="1" indent="-285750">
              <a:buFont typeface="Arial" pitchFamily="34" charset="0"/>
              <a:buChar char="•"/>
            </a:pPr>
            <a:r>
              <a:rPr lang="en-US" dirty="0">
                <a:latin typeface="Arial Rounded MT Bold"/>
                <a:cs typeface="Arial Rounded MT Bold"/>
              </a:rPr>
              <a:t>Department leaders and small group leaders meet regularly to meet the needs of these families, to evaluate the project and to undertake any necessary changes</a:t>
            </a:r>
            <a:r>
              <a:rPr lang="en-US" dirty="0" smtClean="0">
                <a:latin typeface="Arial Rounded MT Bold"/>
                <a:cs typeface="Arial Rounded MT Bold"/>
              </a:rPr>
              <a:t>.</a:t>
            </a:r>
            <a:endParaRPr lang="en-US" dirty="0">
              <a:latin typeface="Arial Rounded MT Bold"/>
              <a:cs typeface="Arial Rounded MT Bold"/>
            </a:endParaRPr>
          </a:p>
        </p:txBody>
      </p:sp>
    </p:spTree>
    <p:extLst>
      <p:ext uri="{BB962C8B-B14F-4D97-AF65-F5344CB8AC3E}">
        <p14:creationId xmlns:p14="http://schemas.microsoft.com/office/powerpoint/2010/main" xmlns="" val="263425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76200" y="144686"/>
            <a:ext cx="9067800"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FAMILY</a:t>
            </a:r>
            <a:r>
              <a:rPr lang="en-US" sz="4800" b="1" dirty="0" smtClean="0">
                <a:ln w="12700">
                  <a:solidFill>
                    <a:schemeClr val="bg1"/>
                  </a:solidFill>
                  <a:prstDash val="solid"/>
                </a:ln>
                <a:solidFill>
                  <a:srgbClr val="17375E"/>
                </a:solidFill>
                <a:effectLst>
                  <a:outerShdw blurRad="38100" dist="38100" dir="2700000" algn="tl">
                    <a:srgbClr val="000000">
                      <a:alpha val="43137"/>
                    </a:srgbClr>
                  </a:outerShdw>
                </a:effectLst>
                <a:latin typeface="Arial Black"/>
                <a:cs typeface="Arial Black"/>
              </a:rPr>
              <a:t> TO FAMILY </a:t>
            </a:r>
          </a:p>
          <a:p>
            <a:pPr algn="ctr"/>
            <a:r>
              <a:rPr lang="en-US" sz="3600" b="1" dirty="0" smtClean="0">
                <a:ln w="12700">
                  <a:solidFill>
                    <a:schemeClr val="bg1"/>
                  </a:solidFill>
                  <a:prstDash val="solid"/>
                </a:ln>
                <a:solidFill>
                  <a:srgbClr val="17375E"/>
                </a:solidFill>
                <a:effectLst>
                  <a:outerShdw blurRad="38100" dist="38100" dir="2700000" algn="tl">
                    <a:srgbClr val="000000">
                      <a:alpha val="43137"/>
                    </a:srgbClr>
                  </a:outerShdw>
                </a:effectLst>
                <a:latin typeface="Arial Black"/>
                <a:cs typeface="Arial Black"/>
              </a:rPr>
              <a:t>WHAT IS IT?</a:t>
            </a:r>
            <a:endParaRPr lang="en-US" sz="3600" b="1" dirty="0">
              <a:ln w="12700">
                <a:solidFill>
                  <a:schemeClr val="bg1"/>
                </a:solidFill>
                <a:prstDash val="solid"/>
              </a:ln>
              <a:solidFill>
                <a:srgbClr val="17375E"/>
              </a:solidFill>
              <a:effectLst>
                <a:outerShdw blurRad="38100" dist="38100" dir="2700000" algn="tl">
                  <a:srgbClr val="000000">
                    <a:alpha val="43137"/>
                  </a:srgbClr>
                </a:outerShdw>
              </a:effectLst>
              <a:latin typeface="Arial Black"/>
              <a:cs typeface="Arial Black"/>
            </a:endParaRPr>
          </a:p>
        </p:txBody>
      </p:sp>
      <p:sp>
        <p:nvSpPr>
          <p:cNvPr id="4" name="Content Placeholder 6"/>
          <p:cNvSpPr txBox="1">
            <a:spLocks/>
          </p:cNvSpPr>
          <p:nvPr/>
        </p:nvSpPr>
        <p:spPr>
          <a:xfrm>
            <a:off x="755576" y="1988840"/>
            <a:ext cx="7812360" cy="3654152"/>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rPr>
              <a:t>Adventist families getting  involved in witnessing.</a:t>
            </a:r>
          </a:p>
          <a:p>
            <a:r>
              <a:rPr lang="en-US" dirty="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rPr>
              <a:t>Family center of evangelistic activities in church.  </a:t>
            </a:r>
            <a:endParaRPr lang="en-US" dirty="0" smtClean="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endParaRPr>
          </a:p>
          <a:p>
            <a:r>
              <a:rPr lang="en-US" dirty="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rPr>
              <a:t>Meets needs of various age groups.</a:t>
            </a:r>
          </a:p>
          <a:p>
            <a:r>
              <a:rPr lang="en-US" dirty="0" smtClean="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rPr>
              <a:t>Uses intercessory prayer.</a:t>
            </a:r>
          </a:p>
          <a:p>
            <a:r>
              <a:rPr lang="en-US" dirty="0" smtClean="0">
                <a:solidFill>
                  <a:schemeClr val="tx1">
                    <a:lumMod val="85000"/>
                    <a:lumOff val="15000"/>
                  </a:schemeClr>
                </a:solidFill>
                <a:effectLst>
                  <a:outerShdw blurRad="50800" dist="38100" dir="2700000" algn="tl" rotWithShape="0">
                    <a:prstClr val="black">
                      <a:alpha val="40000"/>
                    </a:prstClr>
                  </a:outerShdw>
                </a:effectLst>
                <a:latin typeface="Arial Rounded MT Bold"/>
                <a:cs typeface="Arial Rounded MT Bold"/>
              </a:rPr>
              <a:t>A new lifestyle for all Adventist.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404664"/>
            <a:ext cx="8063880"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THE VISION</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sp>
        <p:nvSpPr>
          <p:cNvPr id="5" name="Content Placeholder 2"/>
          <p:cNvSpPr txBox="1">
            <a:spLocks/>
          </p:cNvSpPr>
          <p:nvPr/>
        </p:nvSpPr>
        <p:spPr>
          <a:xfrm>
            <a:off x="457200" y="1867272"/>
            <a:ext cx="8507288" cy="3865984"/>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effectLst>
                  <a:outerShdw blurRad="38100" dist="38100" dir="2700000" algn="tl">
                    <a:srgbClr val="000000">
                      <a:alpha val="43137"/>
                    </a:srgbClr>
                  </a:outerShdw>
                </a:effectLst>
              </a:rPr>
              <a:t>“In visions of the night, representations passed before me of a great reformatory movement among God's people. Many were praising God. The sick were healed, and other miracles were wrought. A spirit of intercession was seen, even as was manifested before the great Day of Pentecost. Hundreds and thousands were seen visiting families and opening before them the word of God. Hearts were convicted by the power of the Holy Spirit, and a spirit of genuine conversion was manifest. On every side doors were thrown open to the proclamation of the truth. The world seemed to be lightened with the heavenly influence. Great blessings were received by the true and humble people of God. I heard voices of thanksgiving and praise, and there seemed to be a reformation such as we witnessed in 1844.” Testimonies, Vol. 9, p. 126 </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0076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6200" y="152400"/>
            <a:ext cx="92202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ITS FOUNDATION</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sp>
        <p:nvSpPr>
          <p:cNvPr id="5" name="Content Placeholder 4"/>
          <p:cNvSpPr txBox="1">
            <a:spLocks/>
          </p:cNvSpPr>
          <p:nvPr/>
        </p:nvSpPr>
        <p:spPr>
          <a:xfrm>
            <a:off x="762000" y="1524000"/>
            <a:ext cx="821925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effectLst>
                  <a:outerShdw blurRad="38100" dist="38100" dir="2700000" algn="tl">
                    <a:srgbClr val="000000">
                      <a:alpha val="43137"/>
                    </a:srgbClr>
                  </a:outerShdw>
                </a:effectLst>
              </a:rPr>
              <a:t>“Wherever you can gain access to the people by the fireside, improve your opportunity. Take your Bible, and open before them its great truths. Your success will not depend so much upon your knowledge and accomplishments, as upon your ability to find your way to the heart.” Evangelism, pgs. 436 and 437.</a:t>
            </a:r>
          </a:p>
          <a:p>
            <a:r>
              <a:rPr lang="en-US" sz="2000" dirty="0" smtClean="0">
                <a:effectLst>
                  <a:outerShdw blurRad="38100" dist="38100" dir="2700000" algn="tl">
                    <a:srgbClr val="000000">
                      <a:alpha val="43137"/>
                    </a:srgbClr>
                  </a:outerShdw>
                </a:effectLst>
              </a:rPr>
              <a:t>“There is a work to be done in this line that has not yet been done. Let God's workers teach the truth in families, drawing close to those for whom they labor. If they thus co-operate with God, He will clothe them with spiritual power. Christ will guide them in their work, entering the houses of the people with them, and giving them words to speak that will sink deep into the hearts of the listeners. The Holy Spirit will open hearts and minds to receive the rays coming from the source of all light.” Evangelism, p. 436.</a:t>
            </a:r>
          </a:p>
        </p:txBody>
      </p:sp>
    </p:spTree>
    <p:extLst>
      <p:ext uri="{BB962C8B-B14F-4D97-AF65-F5344CB8AC3E}">
        <p14:creationId xmlns:p14="http://schemas.microsoft.com/office/powerpoint/2010/main" xmlns="" val="22179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152400"/>
            <a:ext cx="9144000"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3600"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FAMILY TO FAMILY: </a:t>
            </a:r>
          </a:p>
          <a:p>
            <a:pPr algn="ctr"/>
            <a:r>
              <a:rPr lang="en-US" sz="2800"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HOW IT WORKS?</a:t>
            </a:r>
            <a:endParaRPr lang="en-US" sz="2800"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sp>
        <p:nvSpPr>
          <p:cNvPr id="5" name="TextBox 4"/>
          <p:cNvSpPr txBox="1"/>
          <p:nvPr/>
        </p:nvSpPr>
        <p:spPr>
          <a:xfrm>
            <a:off x="683568" y="1484784"/>
            <a:ext cx="2880320" cy="523220"/>
          </a:xfrm>
          <a:prstGeom prst="rect">
            <a:avLst/>
          </a:prstGeom>
          <a:noFill/>
        </p:spPr>
        <p:txBody>
          <a:bodyPr wrap="square" rtlCol="0">
            <a:spAutoFit/>
          </a:bodyPr>
          <a:lstStyle/>
          <a:p>
            <a:r>
              <a:rPr lang="en-US" sz="2800" dirty="0" smtClean="0">
                <a:effectLst>
                  <a:outerShdw blurRad="50800" dist="38100" dir="2700000" algn="tl" rotWithShape="0">
                    <a:prstClr val="black">
                      <a:alpha val="40000"/>
                    </a:prstClr>
                  </a:outerShdw>
                </a:effectLst>
              </a:rPr>
              <a:t>Three phases:</a:t>
            </a:r>
            <a:endParaRPr lang="en-US" sz="2800" dirty="0">
              <a:effectLst>
                <a:outerShdw blurRad="50800" dist="38100" dir="2700000" algn="tl" rotWithShape="0">
                  <a:prstClr val="black">
                    <a:alpha val="40000"/>
                  </a:prstClr>
                </a:outerShdw>
              </a:effectLst>
            </a:endParaRPr>
          </a:p>
        </p:txBody>
      </p:sp>
      <p:graphicFrame>
        <p:nvGraphicFramePr>
          <p:cNvPr id="6" name="Diagram 5"/>
          <p:cNvGraphicFramePr/>
          <p:nvPr>
            <p:extLst>
              <p:ext uri="{D42A27DB-BD31-4B8C-83A1-F6EECF244321}">
                <p14:modId xmlns:p14="http://schemas.microsoft.com/office/powerpoint/2010/main" xmlns="" val="847222478"/>
              </p:ext>
            </p:extLst>
          </p:nvPr>
        </p:nvGraphicFramePr>
        <p:xfrm>
          <a:off x="585100" y="2472938"/>
          <a:ext cx="8064896" cy="174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367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7DC21AE1-EDB2-DA44-A27E-CBA63C86ACA9}"/>
                                            </p:graphicEl>
                                          </p:spTgt>
                                        </p:tgtEl>
                                        <p:attrNameLst>
                                          <p:attrName>style.visibility</p:attrName>
                                        </p:attrNameLst>
                                      </p:cBhvr>
                                      <p:to>
                                        <p:strVal val="visible"/>
                                      </p:to>
                                    </p:set>
                                    <p:anim calcmode="lin" valueType="num">
                                      <p:cBhvr additive="base">
                                        <p:cTn id="7" dur="1000" fill="hold"/>
                                        <p:tgtEl>
                                          <p:spTgt spid="6">
                                            <p:graphicEl>
                                              <a:dgm id="{7DC21AE1-EDB2-DA44-A27E-CBA63C86ACA9}"/>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graphicEl>
                                              <a:dgm id="{7DC21AE1-EDB2-DA44-A27E-CBA63C86ACA9}"/>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graphicEl>
                                              <a:dgm id="{BEC56798-92FE-9247-BC2D-A52FB8B27A32}"/>
                                            </p:graphicEl>
                                          </p:spTgt>
                                        </p:tgtEl>
                                        <p:attrNameLst>
                                          <p:attrName>style.visibility</p:attrName>
                                        </p:attrNameLst>
                                      </p:cBhvr>
                                      <p:to>
                                        <p:strVal val="visible"/>
                                      </p:to>
                                    </p:set>
                                    <p:anim calcmode="lin" valueType="num">
                                      <p:cBhvr additive="base">
                                        <p:cTn id="13" dur="1000" fill="hold"/>
                                        <p:tgtEl>
                                          <p:spTgt spid="6">
                                            <p:graphicEl>
                                              <a:dgm id="{BEC56798-92FE-9247-BC2D-A52FB8B27A32}"/>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
                                            <p:graphicEl>
                                              <a:dgm id="{BEC56798-92FE-9247-BC2D-A52FB8B27A3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graphicEl>
                                              <a:dgm id="{F1A9AFC0-DAD6-A044-90FA-6B9FF847B69D}"/>
                                            </p:graphicEl>
                                          </p:spTgt>
                                        </p:tgtEl>
                                        <p:attrNameLst>
                                          <p:attrName>style.visibility</p:attrName>
                                        </p:attrNameLst>
                                      </p:cBhvr>
                                      <p:to>
                                        <p:strVal val="visible"/>
                                      </p:to>
                                    </p:set>
                                    <p:anim calcmode="lin" valueType="num">
                                      <p:cBhvr additive="base">
                                        <p:cTn id="19" dur="1000" fill="hold"/>
                                        <p:tgtEl>
                                          <p:spTgt spid="6">
                                            <p:graphicEl>
                                              <a:dgm id="{F1A9AFC0-DAD6-A044-90FA-6B9FF847B69D}"/>
                                            </p:graphic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graphicEl>
                                              <a:dgm id="{F1A9AFC0-DAD6-A044-90FA-6B9FF847B69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7647" y="332656"/>
            <a:ext cx="3419872"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PHASE 1:</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sp>
        <p:nvSpPr>
          <p:cNvPr id="5" name="Rectangle 4"/>
          <p:cNvSpPr/>
          <p:nvPr/>
        </p:nvSpPr>
        <p:spPr>
          <a:xfrm>
            <a:off x="304800" y="2111945"/>
            <a:ext cx="8305800" cy="3693319"/>
          </a:xfrm>
          <a:prstGeom prst="rect">
            <a:avLst/>
          </a:prstGeom>
        </p:spPr>
        <p:txBody>
          <a:bodyPr wrap="square">
            <a:spAutoFit/>
          </a:bodyPr>
          <a:lstStyle/>
          <a:p>
            <a:r>
              <a:rPr lang="en-US" sz="2400" dirty="0" smtClean="0">
                <a:effectLst>
                  <a:outerShdw blurRad="38100" dist="38100" dir="2700000" algn="tl">
                    <a:srgbClr val="000000">
                      <a:alpha val="43137"/>
                    </a:srgbClr>
                  </a:outerShdw>
                </a:effectLst>
                <a:latin typeface="Arial Rounded MT Bold"/>
                <a:cs typeface="Arial Rounded MT Bold"/>
              </a:rPr>
              <a:t>The first phase is Preparation.</a:t>
            </a:r>
          </a:p>
          <a:p>
            <a:r>
              <a:rPr lang="en-US" sz="2400" dirty="0" smtClean="0">
                <a:effectLst>
                  <a:outerShdw blurRad="38100" dist="38100" dir="2700000" algn="tl">
                    <a:srgbClr val="000000">
                      <a:alpha val="43137"/>
                    </a:srgbClr>
                  </a:outerShdw>
                </a:effectLst>
                <a:latin typeface="Arial Rounded MT Bold"/>
                <a:cs typeface="Arial Rounded MT Bold"/>
              </a:rPr>
              <a:t>It is helpful if the local Division, Union, Conference, or local church launches the initial campaign to help create synergy and excitement.</a:t>
            </a:r>
          </a:p>
          <a:p>
            <a:endParaRPr lang="en-US" sz="2400" dirty="0">
              <a:effectLst>
                <a:outerShdw blurRad="38100" dist="38100" dir="2700000" algn="tl">
                  <a:srgbClr val="000000">
                    <a:alpha val="43137"/>
                  </a:srgbClr>
                </a:outerShdw>
              </a:effectLst>
              <a:latin typeface="Arial Rounded MT Bold"/>
              <a:cs typeface="Arial Rounded MT Bold"/>
            </a:endParaRPr>
          </a:p>
          <a:p>
            <a:pPr marL="742950" lvl="1" indent="-285750">
              <a:buFont typeface="Arial" pitchFamily="34" charset="0"/>
              <a:buChar char="•"/>
            </a:pPr>
            <a:r>
              <a:rPr lang="en-US" sz="2400" dirty="0" smtClean="0">
                <a:effectLst>
                  <a:outerShdw blurRad="38100" dist="38100" dir="2700000" algn="tl">
                    <a:srgbClr val="000000">
                      <a:alpha val="43137"/>
                    </a:srgbClr>
                  </a:outerShdw>
                </a:effectLst>
                <a:latin typeface="Arial Rounded MT Bold"/>
                <a:cs typeface="Arial Rounded MT Bold"/>
              </a:rPr>
              <a:t>Select a Family or Families. </a:t>
            </a:r>
          </a:p>
          <a:p>
            <a:pPr marL="742950" lvl="1" indent="-285750">
              <a:buFont typeface="Arial" pitchFamily="34" charset="0"/>
              <a:buChar char="•"/>
            </a:pPr>
            <a:r>
              <a:rPr lang="en-US" sz="2400" dirty="0" smtClean="0">
                <a:effectLst>
                  <a:outerShdw blurRad="38100" dist="38100" dir="2700000" algn="tl">
                    <a:srgbClr val="000000">
                      <a:alpha val="43137"/>
                    </a:srgbClr>
                  </a:outerShdw>
                </a:effectLst>
                <a:latin typeface="Arial Rounded MT Bold"/>
                <a:cs typeface="Arial Rounded MT Bold"/>
              </a:rPr>
              <a:t>Register Selected Families.</a:t>
            </a:r>
          </a:p>
          <a:p>
            <a:pPr marL="742950" lvl="1" indent="-285750">
              <a:buFont typeface="Arial" pitchFamily="34" charset="0"/>
              <a:buChar char="•"/>
            </a:pPr>
            <a:r>
              <a:rPr lang="en-US" sz="2400" dirty="0" smtClean="0">
                <a:effectLst>
                  <a:outerShdw blurRad="38100" dist="38100" dir="2700000" algn="tl">
                    <a:srgbClr val="000000">
                      <a:alpha val="43137"/>
                    </a:srgbClr>
                  </a:outerShdw>
                </a:effectLst>
                <a:latin typeface="Arial Rounded MT Bold"/>
                <a:cs typeface="Arial Rounded MT Bold"/>
              </a:rPr>
              <a:t>Choose a special day or Sabbath for fasting and prayer.</a:t>
            </a:r>
          </a:p>
          <a:p>
            <a:pPr marL="742950" lvl="1" indent="-285750">
              <a:buFont typeface="Arial" pitchFamily="34" charset="0"/>
              <a:buChar char="•"/>
            </a:pPr>
            <a:endParaRPr lang="en-US" sz="1600" dirty="0">
              <a:latin typeface="Arial Rounded MT Bold"/>
              <a:cs typeface="Arial Rounded MT Bold"/>
            </a:endParaRPr>
          </a:p>
        </p:txBody>
      </p:sp>
      <p:grpSp>
        <p:nvGrpSpPr>
          <p:cNvPr id="6" name="Group 5"/>
          <p:cNvGrpSpPr/>
          <p:nvPr/>
        </p:nvGrpSpPr>
        <p:grpSpPr>
          <a:xfrm>
            <a:off x="3851920" y="116632"/>
            <a:ext cx="3099156" cy="1239662"/>
            <a:chOff x="3544" y="252152"/>
            <a:chExt cx="3099156" cy="1239662"/>
          </a:xfrm>
        </p:grpSpPr>
        <p:sp>
          <p:nvSpPr>
            <p:cNvPr id="7" name="Pentagon 6"/>
            <p:cNvSpPr/>
            <p:nvPr/>
          </p:nvSpPr>
          <p:spPr>
            <a:xfrm>
              <a:off x="3544" y="252152"/>
              <a:ext cx="3099156" cy="1239662"/>
            </a:xfrm>
            <a:prstGeom prst="homePlat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Pentagon 4"/>
            <p:cNvSpPr/>
            <p:nvPr/>
          </p:nvSpPr>
          <p:spPr>
            <a:xfrm>
              <a:off x="3544" y="252152"/>
              <a:ext cx="2789241" cy="1239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686"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latin typeface="Arial Black"/>
                  <a:cs typeface="Arial Black"/>
                </a:rPr>
                <a:t>Preparation</a:t>
              </a:r>
              <a:endParaRPr lang="en-US" sz="2900" kern="1200" dirty="0">
                <a:latin typeface="Arial Black"/>
                <a:cs typeface="Arial Black"/>
              </a:endParaRPr>
            </a:p>
          </p:txBody>
        </p:sp>
      </p:grpSp>
    </p:spTree>
    <p:extLst>
      <p:ext uri="{BB962C8B-B14F-4D97-AF65-F5344CB8AC3E}">
        <p14:creationId xmlns:p14="http://schemas.microsoft.com/office/powerpoint/2010/main" xmlns="" val="333485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981200"/>
            <a:ext cx="7272808" cy="2554545"/>
          </a:xfrm>
          <a:prstGeom prst="rect">
            <a:avLst/>
          </a:prstGeom>
          <a:noFill/>
        </p:spPr>
        <p:txBody>
          <a:bodyPr wrap="square" rtlCol="0">
            <a:spAutoFit/>
          </a:bodyPr>
          <a:lstStyle/>
          <a:p>
            <a:pPr marL="285750" indent="-285750">
              <a:buFont typeface="Arial" pitchFamily="34" charset="0"/>
              <a:buChar char="•"/>
            </a:pPr>
            <a:r>
              <a:rPr lang="en-US" sz="3200" dirty="0" smtClean="0">
                <a:latin typeface="Arial Rounded MT Bold"/>
                <a:cs typeface="Arial Rounded MT Bold"/>
              </a:rPr>
              <a:t>30 meditations</a:t>
            </a:r>
          </a:p>
          <a:p>
            <a:pPr marL="285750" indent="-285750">
              <a:buFont typeface="Arial" pitchFamily="34" charset="0"/>
              <a:buChar char="•"/>
            </a:pPr>
            <a:endParaRPr lang="en-US" sz="3200" dirty="0" smtClean="0">
              <a:latin typeface="Arial Rounded MT Bold"/>
              <a:cs typeface="Arial Rounded MT Bold"/>
            </a:endParaRPr>
          </a:p>
          <a:p>
            <a:pPr>
              <a:buFont typeface="Arial" pitchFamily="34" charset="0"/>
              <a:buChar char="•"/>
            </a:pPr>
            <a:r>
              <a:rPr lang="en-US" sz="3200" dirty="0" smtClean="0">
                <a:latin typeface="Arial Rounded MT Bold"/>
                <a:cs typeface="Arial Rounded MT Bold"/>
              </a:rPr>
              <a:t>To motivate families to be involved</a:t>
            </a:r>
          </a:p>
          <a:p>
            <a:endParaRPr lang="en-US" sz="3200" dirty="0" smtClean="0">
              <a:latin typeface="Arial Rounded MT Bold"/>
              <a:cs typeface="Arial Rounded MT Bold"/>
            </a:endParaRPr>
          </a:p>
          <a:p>
            <a:pPr marL="285750" indent="-285750">
              <a:buFont typeface="Arial" pitchFamily="34" charset="0"/>
              <a:buChar char="•"/>
            </a:pPr>
            <a:r>
              <a:rPr lang="en-US" sz="3200" dirty="0" smtClean="0">
                <a:latin typeface="Arial Rounded MT Bold"/>
                <a:cs typeface="Arial Rounded MT Bold"/>
              </a:rPr>
              <a:t>Intercessory prayer</a:t>
            </a:r>
            <a:endParaRPr lang="en-US" sz="3200" dirty="0">
              <a:latin typeface="Arial Rounded MT Bold"/>
              <a:cs typeface="Arial Rounded MT Bold"/>
            </a:endParaRPr>
          </a:p>
        </p:txBody>
      </p:sp>
    </p:spTree>
    <p:extLst>
      <p:ext uri="{BB962C8B-B14F-4D97-AF65-F5344CB8AC3E}">
        <p14:creationId xmlns:p14="http://schemas.microsoft.com/office/powerpoint/2010/main" xmlns="" val="237548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96" y="3290788"/>
            <a:ext cx="8784976" cy="2154436"/>
          </a:xfrm>
          <a:prstGeom prst="rect">
            <a:avLst/>
          </a:prstGeom>
        </p:spPr>
        <p:txBody>
          <a:bodyPr wrap="square">
            <a:spAutoFit/>
          </a:bodyPr>
          <a:lstStyle/>
          <a:p>
            <a:pPr marL="742950" lvl="1" indent="-285750">
              <a:buFont typeface="Arial" pitchFamily="34" charset="0"/>
              <a:buChar char="•"/>
            </a:pPr>
            <a:r>
              <a:rPr lang="en-US" sz="2000" dirty="0" smtClean="0">
                <a:effectLst>
                  <a:outerShdw blurRad="38100" dist="38100" dir="2700000" algn="tl">
                    <a:srgbClr val="000000">
                      <a:alpha val="43137"/>
                    </a:srgbClr>
                  </a:outerShdw>
                </a:effectLst>
                <a:latin typeface="Arial Black"/>
                <a:cs typeface="Arial Black"/>
              </a:rPr>
              <a:t>Invite family home for a family meal or other activity. </a:t>
            </a:r>
          </a:p>
          <a:p>
            <a:pPr marL="742950" lvl="1" indent="-285750">
              <a:buFont typeface="Arial" pitchFamily="34" charset="0"/>
              <a:buChar char="•"/>
            </a:pPr>
            <a:r>
              <a:rPr lang="en-US" sz="2000" dirty="0" smtClean="0">
                <a:effectLst>
                  <a:outerShdw blurRad="38100" dist="38100" dir="2700000" algn="tl">
                    <a:srgbClr val="000000">
                      <a:alpha val="43137"/>
                    </a:srgbClr>
                  </a:outerShdw>
                </a:effectLst>
                <a:latin typeface="Arial Black"/>
                <a:cs typeface="Arial Black"/>
              </a:rPr>
              <a:t>Follow up after meal with a phone call or visit to family.</a:t>
            </a:r>
          </a:p>
          <a:p>
            <a:pPr marL="742950" lvl="1" indent="-285750">
              <a:buFont typeface="Arial" pitchFamily="34" charset="0"/>
              <a:buChar char="•"/>
            </a:pPr>
            <a:r>
              <a:rPr lang="en-US" sz="2000" dirty="0" smtClean="0">
                <a:effectLst>
                  <a:outerShdw blurRad="38100" dist="38100" dir="2700000" algn="tl">
                    <a:srgbClr val="000000">
                      <a:alpha val="43137"/>
                    </a:srgbClr>
                  </a:outerShdw>
                </a:effectLst>
                <a:latin typeface="Arial Black"/>
                <a:cs typeface="Arial Black"/>
              </a:rPr>
              <a:t>Ask if there is anything family would like you to pray for.</a:t>
            </a:r>
          </a:p>
          <a:p>
            <a:pPr marL="742950" lvl="1" indent="-285750">
              <a:buFont typeface="Arial" pitchFamily="34" charset="0"/>
              <a:buChar char="•"/>
            </a:pPr>
            <a:r>
              <a:rPr lang="en-US" sz="2000" dirty="0" smtClean="0">
                <a:effectLst>
                  <a:outerShdw blurRad="38100" dist="38100" dir="2700000" algn="tl">
                    <a:srgbClr val="000000">
                      <a:alpha val="43137"/>
                    </a:srgbClr>
                  </a:outerShdw>
                </a:effectLst>
                <a:latin typeface="Arial Black"/>
                <a:cs typeface="Arial Black"/>
              </a:rPr>
              <a:t>If applicable offer brochure for specific issue.</a:t>
            </a:r>
          </a:p>
          <a:p>
            <a:pPr marL="742950" lvl="1" indent="-285750">
              <a:buFont typeface="Arial" pitchFamily="34" charset="0"/>
              <a:buChar char="•"/>
            </a:pPr>
            <a:r>
              <a:rPr lang="en-US" sz="2000" dirty="0" smtClean="0">
                <a:effectLst>
                  <a:outerShdw blurRad="38100" dist="38100" dir="2700000" algn="tl">
                    <a:srgbClr val="000000">
                      <a:alpha val="43137"/>
                    </a:srgbClr>
                  </a:outerShdw>
                </a:effectLst>
                <a:latin typeface="Arial Black"/>
                <a:cs typeface="Arial Black"/>
              </a:rPr>
              <a:t>Invite selected family or families to small group meeting at your home.</a:t>
            </a:r>
          </a:p>
          <a:p>
            <a:pPr marL="742950" lvl="1" indent="-285750">
              <a:buFont typeface="Arial" pitchFamily="34" charset="0"/>
              <a:buChar char="•"/>
            </a:pPr>
            <a:endParaRPr lang="en-US" sz="1400" dirty="0">
              <a:latin typeface="Arial Black"/>
              <a:cs typeface="Arial Black"/>
            </a:endParaRPr>
          </a:p>
        </p:txBody>
      </p:sp>
      <p:sp>
        <p:nvSpPr>
          <p:cNvPr id="7" name="Title 3"/>
          <p:cNvSpPr txBox="1">
            <a:spLocks/>
          </p:cNvSpPr>
          <p:nvPr/>
        </p:nvSpPr>
        <p:spPr>
          <a:xfrm>
            <a:off x="17647" y="778694"/>
            <a:ext cx="3419872"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PHASE 2:</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grpSp>
        <p:nvGrpSpPr>
          <p:cNvPr id="8" name="Group 7"/>
          <p:cNvGrpSpPr/>
          <p:nvPr/>
        </p:nvGrpSpPr>
        <p:grpSpPr>
          <a:xfrm>
            <a:off x="3156720" y="548680"/>
            <a:ext cx="3863552" cy="1239662"/>
            <a:chOff x="2482869" y="252152"/>
            <a:chExt cx="3099156" cy="1239662"/>
          </a:xfrm>
        </p:grpSpPr>
        <p:sp>
          <p:nvSpPr>
            <p:cNvPr id="9" name="Chevron 8"/>
            <p:cNvSpPr/>
            <p:nvPr/>
          </p:nvSpPr>
          <p:spPr>
            <a:xfrm>
              <a:off x="2482869" y="252152"/>
              <a:ext cx="3099156" cy="1239662"/>
            </a:xfrm>
            <a:prstGeom prst="chevron">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Chevron 4"/>
            <p:cNvSpPr/>
            <p:nvPr/>
          </p:nvSpPr>
          <p:spPr>
            <a:xfrm>
              <a:off x="3102700" y="252152"/>
              <a:ext cx="1859494" cy="1239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800" kern="1200" dirty="0" smtClean="0">
                  <a:latin typeface="Arial Black"/>
                  <a:cs typeface="Arial Black"/>
                </a:rPr>
                <a:t>Friendship</a:t>
              </a:r>
              <a:endParaRPr lang="en-US" sz="2800" kern="1200" dirty="0">
                <a:latin typeface="Arial Black"/>
                <a:cs typeface="Arial Black"/>
              </a:endParaRPr>
            </a:p>
          </p:txBody>
        </p:sp>
      </p:grpSp>
    </p:spTree>
    <p:extLst>
      <p:ext uri="{BB962C8B-B14F-4D97-AF65-F5344CB8AC3E}">
        <p14:creationId xmlns:p14="http://schemas.microsoft.com/office/powerpoint/2010/main" xmlns="" val="41240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363272" cy="4713387"/>
          </a:xfrm>
          <a:prstGeom prst="rect">
            <a:avLst/>
          </a:prstGeom>
        </p:spPr>
        <p:txBody>
          <a:bodyPr numCol="1" spcCol="216000"/>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effectLst>
                  <a:outerShdw blurRad="38100" dist="38100" dir="2700000" algn="tl">
                    <a:srgbClr val="000000">
                      <a:alpha val="43137"/>
                    </a:srgbClr>
                  </a:outerShdw>
                </a:effectLst>
                <a:latin typeface="Arial Rounded MT Bold"/>
                <a:cs typeface="Arial Rounded MT Bold"/>
              </a:rPr>
              <a:t>All the church departments stay aligned, united and focused on the same goal:</a:t>
            </a:r>
          </a:p>
          <a:p>
            <a:pPr lvl="1"/>
            <a:r>
              <a:rPr lang="en-US" sz="2000" dirty="0" smtClean="0">
                <a:effectLst>
                  <a:outerShdw blurRad="38100" dist="38100" dir="2700000" algn="tl">
                    <a:srgbClr val="000000">
                      <a:alpha val="43137"/>
                    </a:srgbClr>
                  </a:outerShdw>
                </a:effectLst>
                <a:latin typeface="Arial Rounded MT Bold"/>
                <a:cs typeface="Arial Rounded MT Bold"/>
              </a:rPr>
              <a:t>Parent gatherings</a:t>
            </a:r>
          </a:p>
          <a:p>
            <a:pPr lvl="1"/>
            <a:r>
              <a:rPr lang="en-US" sz="2000" dirty="0" smtClean="0">
                <a:effectLst>
                  <a:outerShdw blurRad="38100" dist="38100" dir="2700000" algn="tl">
                    <a:srgbClr val="000000">
                      <a:alpha val="43137"/>
                    </a:srgbClr>
                  </a:outerShdw>
                </a:effectLst>
                <a:latin typeface="Arial Rounded MT Bold"/>
                <a:cs typeface="Arial Rounded MT Bold"/>
              </a:rPr>
              <a:t>Family Life Seminars</a:t>
            </a:r>
          </a:p>
          <a:p>
            <a:pPr lvl="1"/>
            <a:r>
              <a:rPr lang="en-US" sz="2000" dirty="0" smtClean="0">
                <a:effectLst>
                  <a:outerShdw blurRad="38100" dist="38100" dir="2700000" algn="tl">
                    <a:srgbClr val="000000">
                      <a:alpha val="43137"/>
                    </a:srgbClr>
                  </a:outerShdw>
                </a:effectLst>
                <a:latin typeface="Arial Rounded MT Bold"/>
                <a:cs typeface="Arial Rounded MT Bold"/>
              </a:rPr>
              <a:t>Premarital preparation</a:t>
            </a:r>
          </a:p>
          <a:p>
            <a:pPr lvl="1"/>
            <a:r>
              <a:rPr lang="en-US" sz="2000" dirty="0" smtClean="0">
                <a:effectLst>
                  <a:outerShdw blurRad="38100" dist="38100" dir="2700000" algn="tl">
                    <a:srgbClr val="000000">
                      <a:alpha val="43137"/>
                    </a:srgbClr>
                  </a:outerShdw>
                </a:effectLst>
                <a:latin typeface="Arial Rounded MT Bold"/>
                <a:cs typeface="Arial Rounded MT Bold"/>
              </a:rPr>
              <a:t>Teenager programs</a:t>
            </a:r>
          </a:p>
          <a:p>
            <a:pPr lvl="1"/>
            <a:r>
              <a:rPr lang="en-US" sz="2000" dirty="0" smtClean="0">
                <a:effectLst>
                  <a:outerShdw blurRad="38100" dist="38100" dir="2700000" algn="tl">
                    <a:srgbClr val="000000">
                      <a:alpha val="43137"/>
                    </a:srgbClr>
                  </a:outerShdw>
                </a:effectLst>
                <a:latin typeface="Arial Rounded MT Bold"/>
                <a:cs typeface="Arial Rounded MT Bold"/>
              </a:rPr>
              <a:t>Singles Program</a:t>
            </a:r>
          </a:p>
          <a:p>
            <a:pPr lvl="1"/>
            <a:r>
              <a:rPr lang="en-US" sz="2000" dirty="0" smtClean="0">
                <a:effectLst>
                  <a:outerShdw blurRad="38100" dist="38100" dir="2700000" algn="tl">
                    <a:srgbClr val="000000">
                      <a:alpha val="43137"/>
                    </a:srgbClr>
                  </a:outerShdw>
                </a:effectLst>
                <a:latin typeface="Arial Rounded MT Bold"/>
                <a:cs typeface="Arial Rounded MT Bold"/>
              </a:rPr>
              <a:t>Women Program</a:t>
            </a:r>
          </a:p>
          <a:p>
            <a:r>
              <a:rPr lang="en-US" sz="2400" dirty="0" smtClean="0">
                <a:effectLst>
                  <a:outerShdw blurRad="38100" dist="38100" dir="2700000" algn="tl">
                    <a:srgbClr val="000000">
                      <a:alpha val="43137"/>
                    </a:srgbClr>
                  </a:outerShdw>
                </a:effectLst>
                <a:latin typeface="Arial Rounded MT Bold"/>
                <a:cs typeface="Arial Rounded MT Bold"/>
              </a:rPr>
              <a:t>To this end they will plan purposeful events taking into account the age group of the family members</a:t>
            </a:r>
          </a:p>
          <a:p>
            <a:r>
              <a:rPr lang="en-US" sz="2400" dirty="0" smtClean="0">
                <a:effectLst>
                  <a:outerShdw blurRad="38100" dist="38100" dir="2700000" algn="tl">
                    <a:srgbClr val="000000">
                      <a:alpha val="43137"/>
                    </a:srgbClr>
                  </a:outerShdw>
                </a:effectLst>
                <a:latin typeface="Arial Rounded MT Bold"/>
                <a:cs typeface="Arial Rounded MT Bold"/>
              </a:rPr>
              <a:t>All the events held throughout the year included in the calendar of the church</a:t>
            </a:r>
          </a:p>
        </p:txBody>
      </p:sp>
      <p:sp>
        <p:nvSpPr>
          <p:cNvPr id="6" name="Title 3"/>
          <p:cNvSpPr txBox="1">
            <a:spLocks/>
          </p:cNvSpPr>
          <p:nvPr/>
        </p:nvSpPr>
        <p:spPr>
          <a:xfrm>
            <a:off x="17647" y="332656"/>
            <a:ext cx="3419872" cy="922114"/>
          </a:xfrm>
          <a:prstGeom prst="rect">
            <a:avLst/>
          </a:prstGeom>
        </p:spPr>
        <p:txBody>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r>
              <a:rPr lang="en-US" b="1" dirty="0" smtClean="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rPr>
              <a:t>PHASE 3:</a:t>
            </a:r>
            <a:endParaRPr lang="en-US" b="1" dirty="0">
              <a:ln w="17780" cmpd="sng">
                <a:solidFill>
                  <a:schemeClr val="accent1">
                    <a:tint val="3000"/>
                  </a:schemeClr>
                </a:solidFill>
                <a:prstDash val="solid"/>
                <a:miter lim="800000"/>
              </a:ln>
              <a:solidFill>
                <a:srgbClr val="17375E"/>
              </a:solidFill>
              <a:effectLst>
                <a:outerShdw blurRad="55000" dist="50800" dir="5400000" algn="tl">
                  <a:srgbClr val="000000">
                    <a:alpha val="33000"/>
                  </a:srgbClr>
                </a:outerShdw>
              </a:effectLst>
              <a:latin typeface="Arial Black"/>
              <a:cs typeface="Arial Black"/>
            </a:endParaRPr>
          </a:p>
        </p:txBody>
      </p:sp>
      <p:grpSp>
        <p:nvGrpSpPr>
          <p:cNvPr id="7" name="Group 6"/>
          <p:cNvGrpSpPr/>
          <p:nvPr/>
        </p:nvGrpSpPr>
        <p:grpSpPr>
          <a:xfrm>
            <a:off x="3563888" y="44624"/>
            <a:ext cx="4392488" cy="1239662"/>
            <a:chOff x="4962195" y="252152"/>
            <a:chExt cx="3099156" cy="1239662"/>
          </a:xfrm>
        </p:grpSpPr>
        <p:sp>
          <p:nvSpPr>
            <p:cNvPr id="8" name="Chevron 7"/>
            <p:cNvSpPr/>
            <p:nvPr/>
          </p:nvSpPr>
          <p:spPr>
            <a:xfrm>
              <a:off x="4962195" y="252152"/>
              <a:ext cx="3099156" cy="1239662"/>
            </a:xfrm>
            <a:prstGeom prst="chevron">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Chevron 4"/>
            <p:cNvSpPr/>
            <p:nvPr/>
          </p:nvSpPr>
          <p:spPr>
            <a:xfrm>
              <a:off x="5582026" y="252152"/>
              <a:ext cx="1859494" cy="12396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015" tIns="77343" rIns="38672" bIns="77343" numCol="1" spcCol="1270" anchor="ctr" anchorCtr="0">
              <a:noAutofit/>
            </a:bodyPr>
            <a:lstStyle/>
            <a:p>
              <a:pPr lvl="0" algn="ctr" defTabSz="1289050">
                <a:lnSpc>
                  <a:spcPct val="90000"/>
                </a:lnSpc>
                <a:spcBef>
                  <a:spcPct val="0"/>
                </a:spcBef>
                <a:spcAft>
                  <a:spcPct val="35000"/>
                </a:spcAft>
              </a:pPr>
              <a:r>
                <a:rPr lang="en-US" sz="2900" kern="1200" dirty="0" smtClean="0">
                  <a:latin typeface="Arial Black"/>
                  <a:cs typeface="Arial Black"/>
                </a:rPr>
                <a:t>Integration</a:t>
              </a:r>
              <a:endParaRPr lang="en-US" sz="2900" kern="1200" dirty="0">
                <a:latin typeface="Arial Black"/>
                <a:cs typeface="Arial Black"/>
              </a:endParaRPr>
            </a:p>
          </p:txBody>
        </p:sp>
      </p:grpSp>
    </p:spTree>
    <p:extLst>
      <p:ext uri="{BB962C8B-B14F-4D97-AF65-F5344CB8AC3E}">
        <p14:creationId xmlns:p14="http://schemas.microsoft.com/office/powerpoint/2010/main" xmlns="" val="236644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1654</Words>
  <Application>Microsoft Office PowerPoint</Application>
  <PresentationFormat>On-screen Show (4:3)</PresentationFormat>
  <Paragraphs>183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Pedro Iglesias</dc:creator>
  <cp:lastModifiedBy>Pedro Iglesias</cp:lastModifiedBy>
  <cp:revision>15</cp:revision>
  <dcterms:created xsi:type="dcterms:W3CDTF">2013-02-06T21:20:51Z</dcterms:created>
  <dcterms:modified xsi:type="dcterms:W3CDTF">2013-02-13T22:06:03Z</dcterms:modified>
</cp:coreProperties>
</file>