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57" r:id="rId3"/>
    <p:sldId id="258" r:id="rId4"/>
    <p:sldId id="259" r:id="rId5"/>
    <p:sldId id="264" r:id="rId6"/>
    <p:sldId id="260" r:id="rId7"/>
    <p:sldId id="261" r:id="rId8"/>
    <p:sldId id="262"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63" autoAdjust="0"/>
    <p:restoredTop sz="94660"/>
  </p:normalViewPr>
  <p:slideViewPr>
    <p:cSldViewPr>
      <p:cViewPr varScale="1">
        <p:scale>
          <a:sx n="78" d="100"/>
          <a:sy n="78" d="100"/>
        </p:scale>
        <p:origin x="-93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14C7A4-E62D-4D62-86EA-537EA43766CE}" type="datetimeFigureOut">
              <a:rPr lang="en-US" smtClean="0"/>
              <a:pPr/>
              <a:t>4/10/2013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83FDC-6F75-4CE9-AAB0-8F683DF779E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14C7A4-E62D-4D62-86EA-537EA43766CE}" type="datetimeFigureOut">
              <a:rPr lang="en-US" smtClean="0"/>
              <a:pPr/>
              <a:t>4/10/2013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83FDC-6F75-4CE9-AAB0-8F683DF779E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14C7A4-E62D-4D62-86EA-537EA43766CE}" type="datetimeFigureOut">
              <a:rPr lang="en-US" smtClean="0"/>
              <a:pPr/>
              <a:t>4/10/2013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83FDC-6F75-4CE9-AAB0-8F683DF779E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14C7A4-E62D-4D62-86EA-537EA43766CE}" type="datetimeFigureOut">
              <a:rPr lang="en-US" smtClean="0"/>
              <a:pPr/>
              <a:t>4/10/2013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83FDC-6F75-4CE9-AAB0-8F683DF779E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14C7A4-E62D-4D62-86EA-537EA43766CE}" type="datetimeFigureOut">
              <a:rPr lang="en-US" smtClean="0"/>
              <a:pPr/>
              <a:t>4/10/2013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83FDC-6F75-4CE9-AAB0-8F683DF779E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14C7A4-E62D-4D62-86EA-537EA43766CE}" type="datetimeFigureOut">
              <a:rPr lang="en-US" smtClean="0"/>
              <a:pPr/>
              <a:t>4/10/2013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83FDC-6F75-4CE9-AAB0-8F683DF779E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14C7A4-E62D-4D62-86EA-537EA43766CE}" type="datetimeFigureOut">
              <a:rPr lang="en-US" smtClean="0"/>
              <a:pPr/>
              <a:t>4/10/2013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F83FDC-6F75-4CE9-AAB0-8F683DF779E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14C7A4-E62D-4D62-86EA-537EA43766CE}" type="datetimeFigureOut">
              <a:rPr lang="en-US" smtClean="0"/>
              <a:pPr/>
              <a:t>4/10/2013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F83FDC-6F75-4CE9-AAB0-8F683DF779E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14C7A4-E62D-4D62-86EA-537EA43766CE}" type="datetimeFigureOut">
              <a:rPr lang="en-US" smtClean="0"/>
              <a:pPr/>
              <a:t>4/10/2013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F83FDC-6F75-4CE9-AAB0-8F683DF779E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14C7A4-E62D-4D62-86EA-537EA43766CE}" type="datetimeFigureOut">
              <a:rPr lang="en-US" smtClean="0"/>
              <a:pPr/>
              <a:t>4/10/2013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83FDC-6F75-4CE9-AAB0-8F683DF779E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14C7A4-E62D-4D62-86EA-537EA43766CE}" type="datetimeFigureOut">
              <a:rPr lang="en-US" smtClean="0"/>
              <a:pPr/>
              <a:t>4/10/2013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83FDC-6F75-4CE9-AAB0-8F683DF779E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14C7A4-E62D-4D62-86EA-537EA43766CE}" type="datetimeFigureOut">
              <a:rPr lang="en-US" smtClean="0"/>
              <a:pPr/>
              <a:t>4/10/2013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F83FDC-6F75-4CE9-AAB0-8F683DF779E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8" name="Oval 7"/>
          <p:cNvSpPr/>
          <p:nvPr/>
        </p:nvSpPr>
        <p:spPr>
          <a:xfrm>
            <a:off x="3886200" y="1905000"/>
            <a:ext cx="3200400" cy="3200400"/>
          </a:xfrm>
          <a:prstGeom prst="ellipse">
            <a:avLst/>
          </a:prstGeom>
          <a:solidFill>
            <a:srgbClr val="D3DEEA">
              <a:alpha val="50196"/>
            </a:srgb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s-ES_tradnl"/>
          </a:p>
        </p:txBody>
      </p:sp>
      <p:sp>
        <p:nvSpPr>
          <p:cNvPr id="9" name="Oval 8"/>
          <p:cNvSpPr/>
          <p:nvPr/>
        </p:nvSpPr>
        <p:spPr>
          <a:xfrm>
            <a:off x="1447800" y="1905000"/>
            <a:ext cx="3200400" cy="3200400"/>
          </a:xfrm>
          <a:prstGeom prst="ellipse">
            <a:avLst/>
          </a:prstGeom>
          <a:solidFill>
            <a:srgbClr val="DD8047">
              <a:alpha val="50196"/>
            </a:srgbClr>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s-ES_tradnl"/>
          </a:p>
        </p:txBody>
      </p:sp>
      <p:sp>
        <p:nvSpPr>
          <p:cNvPr id="11" name="Oval 10"/>
          <p:cNvSpPr/>
          <p:nvPr/>
        </p:nvSpPr>
        <p:spPr>
          <a:xfrm>
            <a:off x="2667000" y="2438400"/>
            <a:ext cx="3200400" cy="3200400"/>
          </a:xfrm>
          <a:prstGeom prst="ellipse">
            <a:avLst/>
          </a:prstGeom>
          <a:solidFill>
            <a:srgbClr val="A5AB81">
              <a:alpha val="50196"/>
            </a:srgbClr>
          </a:solid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s-ES_tradnl"/>
          </a:p>
        </p:txBody>
      </p:sp>
      <p:sp>
        <p:nvSpPr>
          <p:cNvPr id="12" name="Oval 11"/>
          <p:cNvSpPr/>
          <p:nvPr/>
        </p:nvSpPr>
        <p:spPr>
          <a:xfrm>
            <a:off x="2743200" y="762000"/>
            <a:ext cx="3200400" cy="3200400"/>
          </a:xfrm>
          <a:prstGeom prst="ellipse">
            <a:avLst/>
          </a:prstGeom>
          <a:solidFill>
            <a:srgbClr val="7BA79D">
              <a:alpha val="50196"/>
            </a:srgbClr>
          </a:solid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es-ES_tradnl"/>
          </a:p>
        </p:txBody>
      </p:sp>
      <p:sp>
        <p:nvSpPr>
          <p:cNvPr id="16" name="Round Same Side Corner Rectangle 15"/>
          <p:cNvSpPr/>
          <p:nvPr/>
        </p:nvSpPr>
        <p:spPr>
          <a:xfrm>
            <a:off x="457200" y="76200"/>
            <a:ext cx="8191500" cy="457200"/>
          </a:xfrm>
          <a:prstGeom prst="round2Same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400" b="1" dirty="0" smtClean="0"/>
              <a:t>An Integrated Model of Church Growth</a:t>
            </a:r>
            <a:endParaRPr lang="en-US" sz="2400" b="1" dirty="0"/>
          </a:p>
        </p:txBody>
      </p:sp>
      <p:sp>
        <p:nvSpPr>
          <p:cNvPr id="17" name="TextBox 16"/>
          <p:cNvSpPr txBox="1"/>
          <p:nvPr/>
        </p:nvSpPr>
        <p:spPr>
          <a:xfrm>
            <a:off x="3429000" y="1066800"/>
            <a:ext cx="1752600" cy="646331"/>
          </a:xfrm>
          <a:prstGeom prst="rect">
            <a:avLst/>
          </a:prstGeom>
          <a:noFill/>
        </p:spPr>
        <p:txBody>
          <a:bodyPr wrap="square" rtlCol="0">
            <a:spAutoFit/>
          </a:bodyPr>
          <a:lstStyle/>
          <a:p>
            <a:pPr algn="ctr"/>
            <a:r>
              <a:rPr lang="es-ES_tradnl" sz="3600" dirty="0" err="1" smtClean="0"/>
              <a:t>God</a:t>
            </a:r>
            <a:endParaRPr lang="es-ES_tradnl" sz="3600" dirty="0"/>
          </a:p>
        </p:txBody>
      </p:sp>
      <p:sp>
        <p:nvSpPr>
          <p:cNvPr id="18" name="TextBox 17"/>
          <p:cNvSpPr txBox="1"/>
          <p:nvPr/>
        </p:nvSpPr>
        <p:spPr>
          <a:xfrm>
            <a:off x="5791200" y="2971800"/>
            <a:ext cx="1752600" cy="646331"/>
          </a:xfrm>
          <a:prstGeom prst="rect">
            <a:avLst/>
          </a:prstGeom>
          <a:noFill/>
        </p:spPr>
        <p:txBody>
          <a:bodyPr wrap="square" rtlCol="0">
            <a:spAutoFit/>
          </a:bodyPr>
          <a:lstStyle/>
          <a:p>
            <a:pPr algn="ctr"/>
            <a:r>
              <a:rPr lang="es-ES_tradnl" sz="3600" dirty="0" err="1" smtClean="0"/>
              <a:t>World</a:t>
            </a:r>
            <a:endParaRPr lang="es-ES_tradnl" sz="3600" dirty="0"/>
          </a:p>
        </p:txBody>
      </p:sp>
      <p:sp>
        <p:nvSpPr>
          <p:cNvPr id="19" name="TextBox 18"/>
          <p:cNvSpPr txBox="1"/>
          <p:nvPr/>
        </p:nvSpPr>
        <p:spPr>
          <a:xfrm>
            <a:off x="3429000" y="4876800"/>
            <a:ext cx="1752600" cy="646331"/>
          </a:xfrm>
          <a:prstGeom prst="rect">
            <a:avLst/>
          </a:prstGeom>
          <a:noFill/>
        </p:spPr>
        <p:txBody>
          <a:bodyPr wrap="square" rtlCol="0">
            <a:spAutoFit/>
          </a:bodyPr>
          <a:lstStyle/>
          <a:p>
            <a:pPr algn="ctr"/>
            <a:r>
              <a:rPr lang="es-ES_tradnl" sz="3600" dirty="0" err="1" smtClean="0"/>
              <a:t>Church</a:t>
            </a:r>
            <a:endParaRPr lang="es-ES_tradnl" sz="3600" dirty="0"/>
          </a:p>
        </p:txBody>
      </p:sp>
      <p:sp>
        <p:nvSpPr>
          <p:cNvPr id="20" name="TextBox 19"/>
          <p:cNvSpPr txBox="1"/>
          <p:nvPr/>
        </p:nvSpPr>
        <p:spPr>
          <a:xfrm>
            <a:off x="609600" y="2895600"/>
            <a:ext cx="2057400" cy="646331"/>
          </a:xfrm>
          <a:prstGeom prst="rect">
            <a:avLst/>
          </a:prstGeom>
          <a:noFill/>
        </p:spPr>
        <p:txBody>
          <a:bodyPr wrap="square" rtlCol="0">
            <a:spAutoFit/>
          </a:bodyPr>
          <a:lstStyle/>
          <a:p>
            <a:pPr algn="ctr"/>
            <a:r>
              <a:rPr lang="es-ES_tradnl" sz="3600" dirty="0" err="1" smtClean="0"/>
              <a:t>Ministries</a:t>
            </a:r>
            <a:endParaRPr lang="es-ES_tradnl" sz="3600" dirty="0"/>
          </a:p>
        </p:txBody>
      </p:sp>
      <p:sp>
        <p:nvSpPr>
          <p:cNvPr id="22" name="Freeform 21"/>
          <p:cNvSpPr/>
          <p:nvPr/>
        </p:nvSpPr>
        <p:spPr>
          <a:xfrm>
            <a:off x="3882571" y="2474686"/>
            <a:ext cx="769258" cy="1491343"/>
          </a:xfrm>
          <a:custGeom>
            <a:avLst/>
            <a:gdLst>
              <a:gd name="connsiteX0" fmla="*/ 377372 w 769258"/>
              <a:gd name="connsiteY0" fmla="*/ 0 h 1491343"/>
              <a:gd name="connsiteX1" fmla="*/ 239486 w 769258"/>
              <a:gd name="connsiteY1" fmla="*/ 195943 h 1491343"/>
              <a:gd name="connsiteX2" fmla="*/ 163286 w 769258"/>
              <a:gd name="connsiteY2" fmla="*/ 330200 h 1491343"/>
              <a:gd name="connsiteX3" fmla="*/ 79829 w 769258"/>
              <a:gd name="connsiteY3" fmla="*/ 533400 h 1491343"/>
              <a:gd name="connsiteX4" fmla="*/ 39915 w 769258"/>
              <a:gd name="connsiteY4" fmla="*/ 696685 h 1491343"/>
              <a:gd name="connsiteX5" fmla="*/ 0 w 769258"/>
              <a:gd name="connsiteY5" fmla="*/ 925285 h 1491343"/>
              <a:gd name="connsiteX6" fmla="*/ 0 w 769258"/>
              <a:gd name="connsiteY6" fmla="*/ 1077685 h 1491343"/>
              <a:gd name="connsiteX7" fmla="*/ 25400 w 769258"/>
              <a:gd name="connsiteY7" fmla="*/ 1295400 h 1491343"/>
              <a:gd name="connsiteX8" fmla="*/ 47172 w 769258"/>
              <a:gd name="connsiteY8" fmla="*/ 1436914 h 1491343"/>
              <a:gd name="connsiteX9" fmla="*/ 159658 w 769258"/>
              <a:gd name="connsiteY9" fmla="*/ 1465943 h 1491343"/>
              <a:gd name="connsiteX10" fmla="*/ 297543 w 769258"/>
              <a:gd name="connsiteY10" fmla="*/ 1480457 h 1491343"/>
              <a:gd name="connsiteX11" fmla="*/ 449943 w 769258"/>
              <a:gd name="connsiteY11" fmla="*/ 1491343 h 1491343"/>
              <a:gd name="connsiteX12" fmla="*/ 598715 w 769258"/>
              <a:gd name="connsiteY12" fmla="*/ 1480457 h 1491343"/>
              <a:gd name="connsiteX13" fmla="*/ 703943 w 769258"/>
              <a:gd name="connsiteY13" fmla="*/ 1465943 h 1491343"/>
              <a:gd name="connsiteX14" fmla="*/ 732972 w 769258"/>
              <a:gd name="connsiteY14" fmla="*/ 1371600 h 1491343"/>
              <a:gd name="connsiteX15" fmla="*/ 747486 w 769258"/>
              <a:gd name="connsiteY15" fmla="*/ 1280885 h 1491343"/>
              <a:gd name="connsiteX16" fmla="*/ 769258 w 769258"/>
              <a:gd name="connsiteY16" fmla="*/ 1117600 h 1491343"/>
              <a:gd name="connsiteX17" fmla="*/ 769258 w 769258"/>
              <a:gd name="connsiteY17" fmla="*/ 983343 h 1491343"/>
              <a:gd name="connsiteX18" fmla="*/ 758372 w 769258"/>
              <a:gd name="connsiteY18" fmla="*/ 805543 h 1491343"/>
              <a:gd name="connsiteX19" fmla="*/ 732972 w 769258"/>
              <a:gd name="connsiteY19" fmla="*/ 682171 h 1491343"/>
              <a:gd name="connsiteX20" fmla="*/ 678543 w 769258"/>
              <a:gd name="connsiteY20" fmla="*/ 508000 h 1491343"/>
              <a:gd name="connsiteX21" fmla="*/ 613229 w 769258"/>
              <a:gd name="connsiteY21" fmla="*/ 337457 h 1491343"/>
              <a:gd name="connsiteX22" fmla="*/ 529772 w 769258"/>
              <a:gd name="connsiteY22" fmla="*/ 185057 h 1491343"/>
              <a:gd name="connsiteX23" fmla="*/ 449943 w 769258"/>
              <a:gd name="connsiteY23" fmla="*/ 68943 h 1491343"/>
              <a:gd name="connsiteX24" fmla="*/ 377372 w 769258"/>
              <a:gd name="connsiteY24" fmla="*/ 0 h 1491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69258" h="1491343">
                <a:moveTo>
                  <a:pt x="377372" y="0"/>
                </a:moveTo>
                <a:lnTo>
                  <a:pt x="239486" y="195943"/>
                </a:lnTo>
                <a:lnTo>
                  <a:pt x="163286" y="330200"/>
                </a:lnTo>
                <a:lnTo>
                  <a:pt x="79829" y="533400"/>
                </a:lnTo>
                <a:lnTo>
                  <a:pt x="39915" y="696685"/>
                </a:lnTo>
                <a:lnTo>
                  <a:pt x="0" y="925285"/>
                </a:lnTo>
                <a:lnTo>
                  <a:pt x="0" y="1077685"/>
                </a:lnTo>
                <a:lnTo>
                  <a:pt x="25400" y="1295400"/>
                </a:lnTo>
                <a:lnTo>
                  <a:pt x="47172" y="1436914"/>
                </a:lnTo>
                <a:lnTo>
                  <a:pt x="159658" y="1465943"/>
                </a:lnTo>
                <a:lnTo>
                  <a:pt x="297543" y="1480457"/>
                </a:lnTo>
                <a:lnTo>
                  <a:pt x="449943" y="1491343"/>
                </a:lnTo>
                <a:lnTo>
                  <a:pt x="598715" y="1480457"/>
                </a:lnTo>
                <a:lnTo>
                  <a:pt x="703943" y="1465943"/>
                </a:lnTo>
                <a:lnTo>
                  <a:pt x="732972" y="1371600"/>
                </a:lnTo>
                <a:lnTo>
                  <a:pt x="747486" y="1280885"/>
                </a:lnTo>
                <a:lnTo>
                  <a:pt x="769258" y="1117600"/>
                </a:lnTo>
                <a:lnTo>
                  <a:pt x="769258" y="983343"/>
                </a:lnTo>
                <a:lnTo>
                  <a:pt x="758372" y="805543"/>
                </a:lnTo>
                <a:lnTo>
                  <a:pt x="732972" y="682171"/>
                </a:lnTo>
                <a:lnTo>
                  <a:pt x="678543" y="508000"/>
                </a:lnTo>
                <a:lnTo>
                  <a:pt x="613229" y="337457"/>
                </a:lnTo>
                <a:lnTo>
                  <a:pt x="529772" y="185057"/>
                </a:lnTo>
                <a:lnTo>
                  <a:pt x="449943" y="68943"/>
                </a:lnTo>
                <a:lnTo>
                  <a:pt x="377372" y="0"/>
                </a:lnTo>
                <a:close/>
              </a:path>
            </a:pathLst>
          </a:custGeom>
          <a:ln>
            <a:solidFill>
              <a:schemeClr val="tx2">
                <a:lumMod val="25000"/>
              </a:schemeClr>
            </a:solidFill>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s-ES_tradnl"/>
          </a:p>
        </p:txBody>
      </p:sp>
      <p:cxnSp>
        <p:nvCxnSpPr>
          <p:cNvPr id="24" name="Straight Arrow Connector 23"/>
          <p:cNvCxnSpPr/>
          <p:nvPr/>
        </p:nvCxnSpPr>
        <p:spPr>
          <a:xfrm flipV="1">
            <a:off x="4267200" y="1752600"/>
            <a:ext cx="2362200" cy="1600200"/>
          </a:xfrm>
          <a:prstGeom prst="straightConnector1">
            <a:avLst/>
          </a:prstGeom>
          <a:ln>
            <a:solidFill>
              <a:schemeClr val="tx1"/>
            </a:solidFill>
            <a:headEnd type="triangle"/>
            <a:tailEnd type="none"/>
          </a:ln>
        </p:spPr>
        <p:style>
          <a:lnRef idx="3">
            <a:schemeClr val="accent1"/>
          </a:lnRef>
          <a:fillRef idx="0">
            <a:schemeClr val="accent1"/>
          </a:fillRef>
          <a:effectRef idx="2">
            <a:schemeClr val="accent1"/>
          </a:effectRef>
          <a:fontRef idx="minor">
            <a:schemeClr val="tx1"/>
          </a:fontRef>
        </p:style>
      </p:cxnSp>
      <p:sp>
        <p:nvSpPr>
          <p:cNvPr id="25" name="TextBox 24"/>
          <p:cNvSpPr txBox="1"/>
          <p:nvPr/>
        </p:nvSpPr>
        <p:spPr>
          <a:xfrm>
            <a:off x="6629400" y="1066800"/>
            <a:ext cx="2057400" cy="1323439"/>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s-ES_tradnl" sz="2000" dirty="0" err="1" smtClean="0"/>
              <a:t>Nexxus</a:t>
            </a:r>
            <a:r>
              <a:rPr lang="es-ES_tradnl" sz="2000" dirty="0" smtClean="0"/>
              <a:t> of </a:t>
            </a:r>
            <a:r>
              <a:rPr lang="es-ES_tradnl" sz="2000" dirty="0" err="1" smtClean="0"/>
              <a:t>Qualitative</a:t>
            </a:r>
            <a:r>
              <a:rPr lang="es-ES_tradnl" sz="2000" dirty="0" smtClean="0"/>
              <a:t> and </a:t>
            </a:r>
            <a:r>
              <a:rPr lang="es-ES_tradnl" sz="2000" dirty="0" err="1" smtClean="0"/>
              <a:t>Quantitative</a:t>
            </a:r>
            <a:r>
              <a:rPr lang="es-ES_tradnl" sz="2000" dirty="0" smtClean="0"/>
              <a:t> </a:t>
            </a:r>
            <a:r>
              <a:rPr lang="es-ES_tradnl" sz="2000" dirty="0" err="1" smtClean="0"/>
              <a:t>Growth</a:t>
            </a:r>
            <a:endParaRPr lang="es-ES_tradnl"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Mix Sermons</a:t>
            </a:r>
            <a:endParaRPr lang="en-US" dirty="0"/>
          </a:p>
        </p:txBody>
      </p:sp>
      <p:sp>
        <p:nvSpPr>
          <p:cNvPr id="3" name="Content Placeholder 2"/>
          <p:cNvSpPr>
            <a:spLocks noGrp="1"/>
          </p:cNvSpPr>
          <p:nvPr>
            <p:ph idx="1"/>
          </p:nvPr>
        </p:nvSpPr>
        <p:spPr/>
        <p:txBody>
          <a:bodyPr/>
          <a:lstStyle/>
          <a:p>
            <a:r>
              <a:rPr lang="en-US" dirty="0"/>
              <a:t> I find it necessary to use a mixture after the first baptism, which is the beginning of the sixth week, for two main reasons: (</a:t>
            </a:r>
            <a:r>
              <a:rPr lang="en-US" dirty="0" err="1"/>
              <a:t>i</a:t>
            </a:r>
            <a:r>
              <a:rPr lang="en-US" dirty="0"/>
              <a:t>) As a tool of </a:t>
            </a:r>
            <a:r>
              <a:rPr lang="en-US" dirty="0" err="1"/>
              <a:t>reindoctrination</a:t>
            </a:r>
            <a:r>
              <a:rPr lang="en-US" dirty="0"/>
              <a:t> for the new converts, and (ii) to enable the later and new-comers to make intelligent decisions when the call is made. The following is the sequence I've used in my series.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Before you ever sit at your desk to prepare evangelistic sermons, I want to caution you, an evangelistic sermon is different from the ordinary Sabbath sermon. You ask why? I answer in one word, "TARGET”. When I'm in deep thought over a sermon I believe that God is giving me a message to meet the needs of certain people.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If you were to visit me one day and find me preparing a sermon, you'll see before me an open Bible, a closed concordance and a dictionary. That way allows God to speak to me directly through His word. To me the sermon is not a research paper. It is the vehicle to convey the gospel that is revealed in the Scriptures. For heaven's sake let God speak through His word. Hebrews 4:12.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 the scripture speak</a:t>
            </a:r>
            <a:endParaRPr lang="en-US" dirty="0"/>
          </a:p>
        </p:txBody>
      </p:sp>
      <p:sp>
        <p:nvSpPr>
          <p:cNvPr id="3" name="Content Placeholder 2"/>
          <p:cNvSpPr>
            <a:spLocks noGrp="1"/>
          </p:cNvSpPr>
          <p:nvPr>
            <p:ph idx="1"/>
          </p:nvPr>
        </p:nvSpPr>
        <p:spPr/>
        <p:txBody>
          <a:bodyPr>
            <a:normAutofit fontScale="77500" lnSpcReduction="20000"/>
          </a:bodyPr>
          <a:lstStyle/>
          <a:p>
            <a:pPr lvl="0"/>
            <a:r>
              <a:rPr lang="en-US" dirty="0"/>
              <a:t>Ex. 20:3-17 getting familiar with the Ten Commandments. </a:t>
            </a:r>
            <a:r>
              <a:rPr lang="en-US" dirty="0">
                <a:solidFill>
                  <a:srgbClr val="FF0000"/>
                </a:solidFill>
              </a:rPr>
              <a:t>God spoke </a:t>
            </a:r>
            <a:r>
              <a:rPr lang="en-US" dirty="0"/>
              <a:t>them Himself.</a:t>
            </a:r>
          </a:p>
          <a:p>
            <a:pPr lvl="0">
              <a:buNone/>
            </a:pPr>
            <a:r>
              <a:rPr lang="en-US" dirty="0" smtClean="0"/>
              <a:t>	</a:t>
            </a:r>
          </a:p>
          <a:p>
            <a:pPr lvl="0">
              <a:buNone/>
            </a:pPr>
            <a:r>
              <a:rPr lang="en-US" dirty="0"/>
              <a:t>	</a:t>
            </a:r>
            <a:r>
              <a:rPr lang="en-US" dirty="0" smtClean="0"/>
              <a:t>Ex</a:t>
            </a:r>
            <a:r>
              <a:rPr lang="en-US" dirty="0"/>
              <a:t>. 31:18; 32:15, 16 God wrote the Ten Commandments Himself and not Moses, not even an angel. The only part of the Bible Satan claims is abolished is that part which only </a:t>
            </a:r>
            <a:r>
              <a:rPr lang="en-US" dirty="0">
                <a:solidFill>
                  <a:srgbClr val="FF0000"/>
                </a:solidFill>
              </a:rPr>
              <a:t>God wrote.</a:t>
            </a:r>
            <a:r>
              <a:rPr lang="en-US" dirty="0"/>
              <a:t> </a:t>
            </a:r>
          </a:p>
          <a:p>
            <a:pPr>
              <a:buNone/>
            </a:pPr>
            <a:endParaRPr lang="en-US" dirty="0"/>
          </a:p>
          <a:p>
            <a:pPr lvl="0"/>
            <a:r>
              <a:rPr lang="en-US" dirty="0"/>
              <a:t>Eccl. 12:13, 14. </a:t>
            </a:r>
            <a:r>
              <a:rPr lang="en-US" dirty="0">
                <a:solidFill>
                  <a:srgbClr val="FF0000"/>
                </a:solidFill>
              </a:rPr>
              <a:t>A transcript of God's character,</a:t>
            </a:r>
            <a:r>
              <a:rPr lang="en-US" dirty="0"/>
              <a:t> man's duty to God and God's standard of judgment.</a:t>
            </a:r>
          </a:p>
          <a:p>
            <a:pPr>
              <a:buNone/>
            </a:pPr>
            <a:endParaRPr lang="en-US" dirty="0"/>
          </a:p>
          <a:p>
            <a:pPr lvl="0"/>
            <a:r>
              <a:rPr lang="en-US" dirty="0"/>
              <a:t>Ps. 111:7, 8 </a:t>
            </a:r>
            <a:r>
              <a:rPr lang="en-US" dirty="0">
                <a:solidFill>
                  <a:srgbClr val="FF0000"/>
                </a:solidFill>
              </a:rPr>
              <a:t>They are everlasting.</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US" dirty="0"/>
              <a:t>Matt. 5:17-19. </a:t>
            </a:r>
            <a:r>
              <a:rPr lang="en-US" dirty="0">
                <a:solidFill>
                  <a:srgbClr val="FF0000"/>
                </a:solidFill>
              </a:rPr>
              <a:t>Jesus did not abrogate</a:t>
            </a:r>
            <a:r>
              <a:rPr lang="en-US" dirty="0"/>
              <a:t> the Ten Commandments.</a:t>
            </a:r>
          </a:p>
          <a:p>
            <a:pPr>
              <a:buNone/>
            </a:pPr>
            <a:endParaRPr lang="en-US" dirty="0"/>
          </a:p>
          <a:p>
            <a:pPr lvl="0"/>
            <a:r>
              <a:rPr lang="en-US" dirty="0"/>
              <a:t>Rom. 5:14 (Explain this seeming contradiction) N.B. Explain what it means to be 'under Law' or 'under Grace'.</a:t>
            </a:r>
          </a:p>
          <a:p>
            <a:endParaRPr lang="en-US" dirty="0"/>
          </a:p>
          <a:p>
            <a:pPr lvl="0"/>
            <a:r>
              <a:rPr lang="en-US" dirty="0"/>
              <a:t>John 14:15 When one is </a:t>
            </a:r>
            <a:r>
              <a:rPr lang="en-US" dirty="0">
                <a:solidFill>
                  <a:srgbClr val="FF0000"/>
                </a:solidFill>
              </a:rPr>
              <a:t>saved by God's grace he will love God </a:t>
            </a:r>
            <a:r>
              <a:rPr lang="en-US" dirty="0"/>
              <a:t>and keep his commandments.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lvl="0"/>
            <a:r>
              <a:rPr lang="en-US" dirty="0"/>
              <a:t>Rev. 12:7 -9 </a:t>
            </a:r>
            <a:r>
              <a:rPr lang="en-US" dirty="0">
                <a:solidFill>
                  <a:srgbClr val="FF0000"/>
                </a:solidFill>
              </a:rPr>
              <a:t>Satan</a:t>
            </a:r>
            <a:r>
              <a:rPr lang="en-US" dirty="0"/>
              <a:t> hates God.</a:t>
            </a:r>
          </a:p>
          <a:p>
            <a:pPr>
              <a:buNone/>
            </a:pPr>
            <a:endParaRPr lang="en-US" dirty="0"/>
          </a:p>
          <a:p>
            <a:pPr lvl="0"/>
            <a:r>
              <a:rPr lang="en-US" dirty="0"/>
              <a:t>Rev. 12:17 </a:t>
            </a:r>
            <a:r>
              <a:rPr lang="en-US" dirty="0">
                <a:solidFill>
                  <a:srgbClr val="FF0000"/>
                </a:solidFill>
              </a:rPr>
              <a:t>Satan </a:t>
            </a:r>
            <a:r>
              <a:rPr lang="en-US" dirty="0"/>
              <a:t>hates all who keep God's commandments. These are His saints Rev. 14:12.</a:t>
            </a:r>
          </a:p>
          <a:p>
            <a:pPr>
              <a:buNone/>
            </a:pPr>
            <a:endParaRPr lang="en-US" dirty="0"/>
          </a:p>
          <a:p>
            <a:pPr lvl="0"/>
            <a:r>
              <a:rPr lang="en-US" dirty="0"/>
              <a:t>Ps. 50:3-5 Thank God Jesus is coming for His</a:t>
            </a:r>
            <a:r>
              <a:rPr lang="en-US" dirty="0">
                <a:solidFill>
                  <a:srgbClr val="FF0000"/>
                </a:solidFill>
              </a:rPr>
              <a:t> saints.</a:t>
            </a:r>
          </a:p>
          <a:p>
            <a:pPr>
              <a:buNone/>
            </a:pPr>
            <a:endParaRPr lang="en-US" dirty="0"/>
          </a:p>
          <a:p>
            <a:pPr lvl="0"/>
            <a:r>
              <a:rPr lang="en-US" dirty="0"/>
              <a:t>Rev. 14:12 Who are the </a:t>
            </a:r>
            <a:r>
              <a:rPr lang="en-US" dirty="0">
                <a:solidFill>
                  <a:srgbClr val="FF0000"/>
                </a:solidFill>
              </a:rPr>
              <a:t>saints</a:t>
            </a:r>
            <a:r>
              <a:rPr lang="en-US" dirty="0"/>
              <a:t>? Those who keep His commandments.</a:t>
            </a:r>
          </a:p>
          <a:p>
            <a:pPr>
              <a:buNone/>
            </a:pPr>
            <a:endParaRPr lang="en-US" dirty="0"/>
          </a:p>
          <a:p>
            <a:pPr lvl="0"/>
            <a:r>
              <a:rPr lang="en-US" dirty="0"/>
              <a:t>Rev. 22:14 The </a:t>
            </a:r>
            <a:r>
              <a:rPr lang="en-US" dirty="0">
                <a:solidFill>
                  <a:srgbClr val="FF0000"/>
                </a:solidFill>
              </a:rPr>
              <a:t>saints </a:t>
            </a:r>
            <a:r>
              <a:rPr lang="en-US" dirty="0"/>
              <a:t>(those who keep His commandments) will go through the gates into the city.</a:t>
            </a:r>
          </a:p>
          <a:p>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Facilitate Decision</a:t>
            </a:r>
            <a:endParaRPr lang="en-US" dirty="0"/>
          </a:p>
        </p:txBody>
      </p:sp>
      <p:sp>
        <p:nvSpPr>
          <p:cNvPr id="3" name="Content Placeholder 2"/>
          <p:cNvSpPr>
            <a:spLocks noGrp="1"/>
          </p:cNvSpPr>
          <p:nvPr>
            <p:ph idx="1"/>
          </p:nvPr>
        </p:nvSpPr>
        <p:spPr/>
        <p:txBody>
          <a:bodyPr/>
          <a:lstStyle/>
          <a:p>
            <a:r>
              <a:rPr lang="en-US" dirty="0"/>
              <a:t>If these texts are thoroughly read to the audience with the proper emphasis on the key words, there is no need for a heap of philosophical arguments.</a:t>
            </a:r>
          </a:p>
          <a:p>
            <a:pPr>
              <a:buNone/>
            </a:pPr>
            <a:endParaRPr lang="en-US" dirty="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goal of communicating is to share understanding, for one cannot decide on an issue that is not clear to him. In communicating this message there are two vehicles. Preaching and Teaching.</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Many crusades fail not because the preacher did not preach, but that he over preached. Some sermons are better taught than preached. Doctrinal sermons for example are better taught than preached.</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Whatever the method used, be it preaching or teaching, illustrations thrown in for good measure aid greatly in getting through to the mind of the hearers.</a:t>
            </a:r>
          </a:p>
          <a:p>
            <a:pPr>
              <a:buNone/>
            </a:pPr>
            <a:endParaRPr lang="en-US" dirty="0"/>
          </a:p>
          <a:p>
            <a:pPr>
              <a:buNone/>
            </a:pPr>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Public Evangelism</a:t>
            </a:r>
            <a:endParaRPr lang="en-US" dirty="0"/>
          </a:p>
        </p:txBody>
      </p:sp>
      <p:sp>
        <p:nvSpPr>
          <p:cNvPr id="3" name="Content Placeholder 2"/>
          <p:cNvSpPr>
            <a:spLocks noGrp="1"/>
          </p:cNvSpPr>
          <p:nvPr>
            <p:ph idx="1"/>
          </p:nvPr>
        </p:nvSpPr>
        <p:spPr/>
        <p:txBody>
          <a:bodyPr/>
          <a:lstStyle/>
          <a:p>
            <a:pPr lvl="0"/>
            <a:r>
              <a:rPr lang="en-US" dirty="0"/>
              <a:t>It must always be borne in mind by the evangelist that one cannot decide intelligently about some issue he just does not understand. The terrible responsibility rests with the evangelist to help that individual to see clearly what Jesus is saying to him.</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Truth</a:t>
            </a:r>
            <a:endParaRPr lang="en-US" dirty="0"/>
          </a:p>
        </p:txBody>
      </p:sp>
      <p:sp>
        <p:nvSpPr>
          <p:cNvPr id="3" name="Content Placeholder 2"/>
          <p:cNvSpPr>
            <a:spLocks noGrp="1"/>
          </p:cNvSpPr>
          <p:nvPr>
            <p:ph idx="1"/>
          </p:nvPr>
        </p:nvSpPr>
        <p:spPr/>
        <p:txBody>
          <a:bodyPr>
            <a:normAutofit fontScale="47500" lnSpcReduction="20000"/>
          </a:bodyPr>
          <a:lstStyle/>
          <a:p>
            <a:pPr marL="514350" lvl="0" indent="-514350">
              <a:buFont typeface="+mj-lt"/>
              <a:buAutoNum type="arabicPeriod"/>
            </a:pPr>
            <a:r>
              <a:rPr lang="en-US" dirty="0"/>
              <a:t>LAW AND GRACE</a:t>
            </a:r>
          </a:p>
          <a:p>
            <a:pPr marL="514350" indent="-514350">
              <a:buFont typeface="+mj-lt"/>
              <a:buAutoNum type="arabicPeriod"/>
            </a:pPr>
            <a:r>
              <a:rPr lang="en-US" dirty="0"/>
              <a:t> </a:t>
            </a:r>
          </a:p>
          <a:p>
            <a:pPr marL="514350" lvl="0" indent="-514350">
              <a:buFont typeface="+mj-lt"/>
              <a:buAutoNum type="arabicPeriod"/>
            </a:pPr>
            <a:r>
              <a:rPr lang="en-US" dirty="0"/>
              <a:t>THE SABBATH</a:t>
            </a:r>
          </a:p>
          <a:p>
            <a:pPr marL="514350" indent="-514350">
              <a:buFont typeface="+mj-lt"/>
              <a:buAutoNum type="arabicPeriod"/>
            </a:pPr>
            <a:r>
              <a:rPr lang="en-US" dirty="0"/>
              <a:t> </a:t>
            </a:r>
          </a:p>
          <a:p>
            <a:pPr marL="514350" lvl="0" indent="-514350">
              <a:buFont typeface="+mj-lt"/>
              <a:buAutoNum type="arabicPeriod"/>
            </a:pPr>
            <a:r>
              <a:rPr lang="en-US" dirty="0"/>
              <a:t>THE MANNER OF HIS COMING</a:t>
            </a:r>
          </a:p>
          <a:p>
            <a:pPr marL="514350" indent="-514350">
              <a:buFont typeface="+mj-lt"/>
              <a:buAutoNum type="arabicPeriod"/>
            </a:pPr>
            <a:r>
              <a:rPr lang="en-US" dirty="0"/>
              <a:t> </a:t>
            </a:r>
          </a:p>
          <a:p>
            <a:pPr marL="514350" lvl="0" indent="-514350">
              <a:buFont typeface="+mj-lt"/>
              <a:buAutoNum type="arabicPeriod"/>
            </a:pPr>
            <a:r>
              <a:rPr lang="en-US" dirty="0"/>
              <a:t>CERTAIN ASPECTS OF THE SIGNS OF HIS COMING</a:t>
            </a:r>
          </a:p>
          <a:p>
            <a:pPr marL="514350" indent="-514350">
              <a:buFont typeface="+mj-lt"/>
              <a:buAutoNum type="arabicPeriod"/>
            </a:pPr>
            <a:r>
              <a:rPr lang="en-US" dirty="0"/>
              <a:t> </a:t>
            </a:r>
          </a:p>
          <a:p>
            <a:pPr marL="514350" lvl="0" indent="-514350">
              <a:buFont typeface="+mj-lt"/>
              <a:buAutoNum type="arabicPeriod"/>
            </a:pPr>
            <a:r>
              <a:rPr lang="en-US" dirty="0"/>
              <a:t>THE INVESTIGATIVE JUDGMENT</a:t>
            </a:r>
          </a:p>
          <a:p>
            <a:pPr marL="514350" indent="-514350">
              <a:buFont typeface="+mj-lt"/>
              <a:buAutoNum type="arabicPeriod"/>
            </a:pPr>
            <a:r>
              <a:rPr lang="en-US" dirty="0"/>
              <a:t> </a:t>
            </a:r>
          </a:p>
          <a:p>
            <a:pPr marL="514350" lvl="0" indent="-514350">
              <a:buFont typeface="+mj-lt"/>
              <a:buAutoNum type="arabicPeriod"/>
            </a:pPr>
            <a:r>
              <a:rPr lang="en-US" dirty="0"/>
              <a:t>HEALTHFUL LIVING</a:t>
            </a:r>
          </a:p>
          <a:p>
            <a:pPr marL="514350" indent="-514350">
              <a:buFont typeface="+mj-lt"/>
              <a:buAutoNum type="arabicPeriod"/>
            </a:pPr>
            <a:r>
              <a:rPr lang="en-US" dirty="0"/>
              <a:t> </a:t>
            </a:r>
          </a:p>
          <a:p>
            <a:pPr marL="514350" lvl="0" indent="-514350">
              <a:buFont typeface="+mj-lt"/>
              <a:buAutoNum type="arabicPeriod"/>
            </a:pPr>
            <a:r>
              <a:rPr lang="en-US" dirty="0"/>
              <a:t>THE STATE OF THE DEAD</a:t>
            </a:r>
          </a:p>
          <a:p>
            <a:pPr marL="514350" indent="-514350">
              <a:buFont typeface="+mj-lt"/>
              <a:buAutoNum type="arabicPeriod"/>
            </a:pPr>
            <a:r>
              <a:rPr lang="en-US" dirty="0"/>
              <a:t> </a:t>
            </a:r>
          </a:p>
          <a:p>
            <a:pPr marL="514350" lvl="0" indent="-514350">
              <a:buFont typeface="+mj-lt"/>
              <a:buAutoNum type="arabicPeriod"/>
            </a:pPr>
            <a:r>
              <a:rPr lang="en-US" dirty="0"/>
              <a:t>BAPTISM</a:t>
            </a:r>
          </a:p>
          <a:p>
            <a:pPr marL="514350" indent="-514350">
              <a:buFont typeface="+mj-lt"/>
              <a:buAutoNum type="arabicPeriod"/>
            </a:pPr>
            <a:r>
              <a:rPr lang="en-US" dirty="0"/>
              <a:t> </a:t>
            </a:r>
          </a:p>
          <a:p>
            <a:pPr marL="514350" lvl="0" indent="-514350">
              <a:buFont typeface="+mj-lt"/>
              <a:buAutoNum type="arabicPeriod"/>
            </a:pPr>
            <a:r>
              <a:rPr lang="en-US" dirty="0"/>
              <a:t>THE SPIRIT OF PROPHECY</a:t>
            </a:r>
          </a:p>
          <a:p>
            <a:pPr>
              <a:buNone/>
            </a:pPr>
            <a:r>
              <a:rPr lang="en-US" dirty="0"/>
              <a:t>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BROAD FRONTAL</a:t>
            </a:r>
            <a:endParaRPr lang="en-US" dirty="0"/>
          </a:p>
        </p:txBody>
      </p:sp>
      <p:sp>
        <p:nvSpPr>
          <p:cNvPr id="3" name="Content Placeholder 2"/>
          <p:cNvSpPr>
            <a:spLocks noGrp="1"/>
          </p:cNvSpPr>
          <p:nvPr>
            <p:ph idx="1"/>
          </p:nvPr>
        </p:nvSpPr>
        <p:spPr/>
        <p:txBody>
          <a:bodyPr/>
          <a:lstStyle/>
          <a:p>
            <a:r>
              <a:rPr lang="en-US" dirty="0"/>
              <a:t>The broad frontal attack is when the evangelist is dealing with several issues in a particular sermon, and a particular testing truth is only one of those issues.</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DIVERSIONARY ATTACK</a:t>
            </a:r>
            <a:endParaRPr lang="en-US" dirty="0"/>
          </a:p>
        </p:txBody>
      </p:sp>
      <p:sp>
        <p:nvSpPr>
          <p:cNvPr id="3" name="Content Placeholder 2"/>
          <p:cNvSpPr>
            <a:spLocks noGrp="1"/>
          </p:cNvSpPr>
          <p:nvPr>
            <p:ph idx="1"/>
          </p:nvPr>
        </p:nvSpPr>
        <p:spPr/>
        <p:txBody>
          <a:bodyPr/>
          <a:lstStyle/>
          <a:p>
            <a:r>
              <a:rPr lang="en-US" dirty="0"/>
              <a:t>The diversionary attack is when the evangelist, from the start, intends to present a particular testing truth but because of fear that the audience may be unsettled, his introduction lasts forty minutes and finally he nervously reveals his real intent in the last five minutes.</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FRONT ATTACK</a:t>
            </a:r>
            <a:endParaRPr lang="en-US" dirty="0"/>
          </a:p>
        </p:txBody>
      </p:sp>
      <p:sp>
        <p:nvSpPr>
          <p:cNvPr id="3" name="Content Placeholder 2"/>
          <p:cNvSpPr>
            <a:spLocks noGrp="1"/>
          </p:cNvSpPr>
          <p:nvPr>
            <p:ph idx="1"/>
          </p:nvPr>
        </p:nvSpPr>
        <p:spPr/>
        <p:txBody>
          <a:bodyPr/>
          <a:lstStyle/>
          <a:p>
            <a:r>
              <a:rPr lang="en-US" dirty="0"/>
              <a:t>Finally the frontal attack is when the evangelist from the opening bell lets the audience know what he is preaching about and from then on to the end of the sermon every text of scripture and each argument is in support of that testing truth. This method requires excessive boldness on the part of the evangelist.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There ought to be a smooth flow of the message. The evangelist should not throw a sermon here and there without asking himself "why?"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dirty="0"/>
              <a:t>There are several types of sermons in a series all resting on the same foundation, the Bible, and leading to the same destination, Christ. In the simplest terms, evangelistic sermons ought to be Bible based and Christ-centered. Let us for this paper put these in five classifications, Salvation, Doctrinal, Social, Decision and Mixture.</a:t>
            </a:r>
          </a:p>
          <a:p>
            <a:r>
              <a:rPr lang="en-US" dirty="0"/>
              <a:t>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Salvation Sermons</a:t>
            </a:r>
            <a:endParaRPr lang="en-US" dirty="0"/>
          </a:p>
        </p:txBody>
      </p:sp>
      <p:sp>
        <p:nvSpPr>
          <p:cNvPr id="3" name="Content Placeholder 2"/>
          <p:cNvSpPr>
            <a:spLocks noGrp="1"/>
          </p:cNvSpPr>
          <p:nvPr>
            <p:ph idx="1"/>
          </p:nvPr>
        </p:nvSpPr>
        <p:spPr/>
        <p:txBody>
          <a:bodyPr/>
          <a:lstStyle/>
          <a:p>
            <a:r>
              <a:rPr lang="en-US" smtClean="0"/>
              <a:t>These are sermons which explore God's great plan to save lost sinners through Jesus Christ. Here, a man sees himself a sinner and is pointed the way back to God.</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Doctrine Sermons</a:t>
            </a:r>
            <a:endParaRPr lang="en-US" dirty="0"/>
          </a:p>
        </p:txBody>
      </p:sp>
      <p:sp>
        <p:nvSpPr>
          <p:cNvPr id="3" name="Content Placeholder 2"/>
          <p:cNvSpPr>
            <a:spLocks noGrp="1"/>
          </p:cNvSpPr>
          <p:nvPr>
            <p:ph idx="1"/>
          </p:nvPr>
        </p:nvSpPr>
        <p:spPr/>
        <p:txBody>
          <a:bodyPr/>
          <a:lstStyle/>
          <a:p>
            <a:r>
              <a:rPr lang="en-US" dirty="0"/>
              <a:t>The doctrines that are stressed heavily in the crusade are those that differentiate us from the other religious bodies such as the manner of Christ's coming, Law and Grace, The Sabbath, Baptism, Healthful Living, The Spirit of Prophecy and The Judgment (Investigative and Executive).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In presenting these sermons the evangelist needs to prove beyond the shadow of a doubt that the Bible supports his position. Use your Bible at maximum and as much as possible let the audience read for itself.</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Sermons</a:t>
            </a:r>
            <a:endParaRPr lang="en-US" dirty="0"/>
          </a:p>
        </p:txBody>
      </p:sp>
      <p:sp>
        <p:nvSpPr>
          <p:cNvPr id="3" name="Content Placeholder 2"/>
          <p:cNvSpPr>
            <a:spLocks noGrp="1"/>
          </p:cNvSpPr>
          <p:nvPr>
            <p:ph idx="1"/>
          </p:nvPr>
        </p:nvSpPr>
        <p:spPr/>
        <p:txBody>
          <a:bodyPr/>
          <a:lstStyle/>
          <a:p>
            <a:r>
              <a:rPr lang="en-US" dirty="0"/>
              <a:t>Social sermons deal with social issues, Love Courtship, Marriage, Divorce and Sex. These are mostly thrown in after a hard doctrinal subject to relax the audience and to ensure a steady crowd.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Having been led to Christ where he accepts the doctrines, the individual is now called upon to demonstrate openly the decision. The individual is given the opportunity to become a member of the Seventh-Day Adventist Church, which he demonstrates by baptism.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TotalTime>
  <Words>1017</Words>
  <Application>Microsoft Office PowerPoint</Application>
  <PresentationFormat>On-screen Show (4:3)</PresentationFormat>
  <Paragraphs>76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Slide 1</vt:lpstr>
      <vt:lpstr>Principles of Public Evangelism</vt:lpstr>
      <vt:lpstr>Slide 3</vt:lpstr>
      <vt:lpstr>Slide 4</vt:lpstr>
      <vt:lpstr>Salvation Sermons</vt:lpstr>
      <vt:lpstr>Doctrine Sermons</vt:lpstr>
      <vt:lpstr>Slide 7</vt:lpstr>
      <vt:lpstr>Social Sermons</vt:lpstr>
      <vt:lpstr>Slide 9</vt:lpstr>
      <vt:lpstr>Mix Sermons</vt:lpstr>
      <vt:lpstr>Slide 11</vt:lpstr>
      <vt:lpstr>Slide 12</vt:lpstr>
      <vt:lpstr>Let the scripture speak</vt:lpstr>
      <vt:lpstr>Slide 14</vt:lpstr>
      <vt:lpstr>Slide 15</vt:lpstr>
      <vt:lpstr>Understanding Facilitate Decision</vt:lpstr>
      <vt:lpstr>Slide 17</vt:lpstr>
      <vt:lpstr>Slide 18</vt:lpstr>
      <vt:lpstr>Slide 19</vt:lpstr>
      <vt:lpstr>Testing Truth</vt:lpstr>
      <vt:lpstr>BROAD FRONTAL</vt:lpstr>
      <vt:lpstr>DIVERSIONARY ATTACK</vt:lpstr>
      <vt:lpstr>FRONT ATTACK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Public Evangelism</dc:title>
  <dc:creator>Samuel Telemaque</dc:creator>
  <cp:lastModifiedBy>Samuel Telemaque</cp:lastModifiedBy>
  <cp:revision>5</cp:revision>
  <dcterms:created xsi:type="dcterms:W3CDTF">2012-12-10T23:51:49Z</dcterms:created>
  <dcterms:modified xsi:type="dcterms:W3CDTF">2013-04-10T22:57:24Z</dcterms:modified>
</cp:coreProperties>
</file>