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9" r:id="rId4"/>
    <p:sldId id="265" r:id="rId5"/>
    <p:sldId id="266" r:id="rId6"/>
    <p:sldId id="267" r:id="rId7"/>
    <p:sldId id="268" r:id="rId8"/>
    <p:sldId id="270" r:id="rId9"/>
    <p:sldId id="271" r:id="rId10"/>
    <p:sldId id="272" r:id="rId11"/>
    <p:sldId id="273" r:id="rId12"/>
    <p:sldId id="274" r:id="rId13"/>
    <p:sldId id="275" r:id="rId14"/>
    <p:sldId id="276" r:id="rId15"/>
    <p:sldId id="277"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99"/>
    <a:srgbClr val="CC00CC"/>
    <a:srgbClr val="FF9933"/>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CD229-5882-45B4-9726-81C07095D305}"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D229-5882-45B4-9726-81C07095D305}"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D229-5882-45B4-9726-81C07095D305}"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D229-5882-45B4-9726-81C07095D305}"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CD229-5882-45B4-9726-81C07095D305}"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CD229-5882-45B4-9726-81C07095D305}"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CD229-5882-45B4-9726-81C07095D305}" type="datetimeFigureOut">
              <a:rPr lang="en-US" smtClean="0"/>
              <a:pPr/>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CD229-5882-45B4-9726-81C07095D305}" type="datetimeFigureOut">
              <a:rPr lang="en-US" smtClean="0"/>
              <a:pPr/>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D229-5882-45B4-9726-81C07095D305}" type="datetimeFigureOut">
              <a:rPr lang="en-US" smtClean="0"/>
              <a:pPr/>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D229-5882-45B4-9726-81C07095D305}"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D229-5882-45B4-9726-81C07095D305}"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C4C79-2F02-436D-81C8-38FEFE55F0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CD229-5882-45B4-9726-81C07095D305}" type="datetimeFigureOut">
              <a:rPr lang="en-US" smtClean="0"/>
              <a:pPr/>
              <a:t>7/30/2012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C4C79-2F02-436D-81C8-38FEFE55F0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lesiasCe\Pictures\FONDO M.M.jp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Title 3"/>
          <p:cNvSpPr>
            <a:spLocks noGrp="1"/>
          </p:cNvSpPr>
          <p:nvPr>
            <p:ph type="ctrTitle"/>
          </p:nvPr>
        </p:nvSpPr>
        <p:spPr>
          <a:xfrm>
            <a:off x="914400" y="2895600"/>
            <a:ext cx="7772400" cy="1470025"/>
          </a:xfrm>
        </p:spPr>
        <p:txBody>
          <a:bodyPr>
            <a:normAutofit/>
          </a:bodyPr>
          <a:lstStyle/>
          <a:p>
            <a:r>
              <a:rPr lang="en-US" i="1" dirty="0" smtClean="0">
                <a:solidFill>
                  <a:srgbClr val="CC00CC"/>
                </a:solidFill>
                <a:latin typeface="Bauhaus 93" pitchFamily="82" charset="0"/>
                <a:cs typeface="Aharoni" pitchFamily="2" charset="-79"/>
              </a:rPr>
              <a:t>EVANGELISMO UNA A UNA</a:t>
            </a:r>
            <a:endParaRPr lang="en-US" i="1" dirty="0">
              <a:solidFill>
                <a:srgbClr val="CC00CC"/>
              </a:solidFill>
              <a:latin typeface="Bauhaus 93" pitchFamily="82" charset="0"/>
              <a:cs typeface="Aharoni" pitchFamily="2" charset="-79"/>
            </a:endParaRPr>
          </a:p>
        </p:txBody>
      </p:sp>
      <p:sp>
        <p:nvSpPr>
          <p:cNvPr id="6" name="Subtitle 5"/>
          <p:cNvSpPr>
            <a:spLocks noGrp="1"/>
          </p:cNvSpPr>
          <p:nvPr>
            <p:ph type="subTitle" idx="1"/>
          </p:nvPr>
        </p:nvSpPr>
        <p:spPr>
          <a:xfrm>
            <a:off x="1295400" y="4572000"/>
            <a:ext cx="6400800" cy="1752600"/>
          </a:xfrm>
        </p:spPr>
        <p:txBody>
          <a:bodyPr/>
          <a:lstStyle/>
          <a:p>
            <a:r>
              <a:rPr lang="en-US" i="1" dirty="0" smtClean="0">
                <a:solidFill>
                  <a:srgbClr val="FF9933"/>
                </a:solidFill>
                <a:latin typeface="Bauhaus 93" pitchFamily="82" charset="0"/>
                <a:cs typeface="Aharoni" pitchFamily="2" charset="-79"/>
              </a:rPr>
              <a:t>TRABAJANDO COMO INSTRUCTORAS BIBLICAS</a:t>
            </a:r>
            <a:endParaRPr lang="en-US" dirty="0">
              <a:solidFill>
                <a:srgbClr val="FF99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Title 1"/>
          <p:cNvSpPr txBox="1">
            <a:spLocks/>
          </p:cNvSpPr>
          <p:nvPr/>
        </p:nvSpPr>
        <p:spPr>
          <a:xfrm>
            <a:off x="1371600" y="762000"/>
            <a:ext cx="6858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a:t>
            </a:r>
            <a:r>
              <a:rPr kumimoji="0" lang="en-US" sz="3800" b="1" i="0" u="none" strike="noStrike" kern="1200" cap="none" spc="0" normalizeH="0" baseline="0" noProof="0" dirty="0" err="1"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Cómo</a:t>
            </a: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 </a:t>
            </a:r>
            <a:r>
              <a:rPr kumimoji="0" lang="en-US" sz="3800" b="1" i="0" u="none" strike="noStrike" kern="1200" cap="none" spc="0" normalizeH="0" baseline="0" noProof="0" dirty="0" err="1"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hacer</a:t>
            </a: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 un </a:t>
            </a:r>
            <a:r>
              <a:rPr kumimoji="0" lang="en-US" sz="3800" b="1" i="0" u="none" strike="noStrike" kern="1200" cap="none" spc="0" normalizeH="0" baseline="0" noProof="0" dirty="0" err="1"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Estudio</a:t>
            </a: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 </a:t>
            </a:r>
            <a:r>
              <a:rPr kumimoji="0" lang="en-US" sz="3800" b="1" i="0" u="none" strike="noStrike" kern="1200" cap="none" spc="0" normalizeH="0" baseline="0" noProof="0" dirty="0" err="1"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Bíblico</a:t>
            </a: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 </a:t>
            </a:r>
            <a:r>
              <a:rPr kumimoji="0" lang="en-US" sz="3800" b="1" i="0" u="none" strike="noStrike" kern="1200" cap="none" spc="0" normalizeH="0" baseline="0" noProof="0" dirty="0" err="1"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efectivo</a:t>
            </a:r>
            <a:r>
              <a:rPr kumimoji="0" lang="en-US" sz="3800" b="1" i="0" u="none" strike="noStrike" kern="1200" cap="none" spc="0" normalizeH="0" baseline="0" noProof="0" dirty="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a:t>
            </a:r>
            <a:endParaRPr kumimoji="0" lang="en-US" sz="3800" b="1" i="0" u="none" strike="noStrike" kern="1200" cap="none" spc="0" normalizeH="0" baseline="0" noProof="0" dirty="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endParaRPr>
          </a:p>
        </p:txBody>
      </p:sp>
      <p:sp>
        <p:nvSpPr>
          <p:cNvPr id="5" name="Content Placeholder 2"/>
          <p:cNvSpPr txBox="1">
            <a:spLocks/>
          </p:cNvSpPr>
          <p:nvPr/>
        </p:nvSpPr>
        <p:spPr>
          <a:xfrm>
            <a:off x="1600200" y="2103437"/>
            <a:ext cx="6705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3200" b="0" i="0" u="none" strike="noStrike" kern="1200" cap="none" spc="0" normalizeH="0" baseline="0" noProof="0" dirty="0" smtClean="0">
                <a:ln>
                  <a:noFill/>
                </a:ln>
                <a:solidFill>
                  <a:schemeClr val="tx1"/>
                </a:solidFill>
                <a:effectLst/>
                <a:uLnTx/>
                <a:uFillTx/>
                <a:latin typeface="+mn-lt"/>
                <a:ea typeface="+mn-ea"/>
                <a:cs typeface="+mn-cs"/>
              </a:rPr>
              <a:t>Dar estudios bíblicos no es tan difícil como la mayoría se imagina, uno no tiene que ser un erudito de la Biblia para tener éxito.</a:t>
            </a:r>
            <a:r>
              <a:rPr kumimoji="0" lang="es-ES_tradnl" sz="3200" b="1" i="0" u="none" strike="noStrike" kern="1200" cap="none" spc="0" normalizeH="0" baseline="0" noProof="0" dirty="0" smtClean="0">
                <a:ln>
                  <a:noFill/>
                </a:ln>
                <a:solidFill>
                  <a:srgbClr val="558ED5"/>
                </a:solidFill>
                <a:effectLst/>
                <a:uLnTx/>
                <a:uFillTx/>
                <a:latin typeface="+mn-lt"/>
                <a:ea typeface="+mn-ea"/>
                <a:cs typeface="+mn-cs"/>
              </a:rPr>
              <a:t> El secreto del éxito es la ORACIÓN</a:t>
            </a:r>
            <a:r>
              <a:rPr kumimoji="0" lang="es-ES_tradnl" sz="3200" b="0" i="0" u="none" strike="noStrike" kern="1200" cap="none" spc="0" normalizeH="0" baseline="0" noProof="0" dirty="0" smtClean="0">
                <a:ln>
                  <a:noFill/>
                </a:ln>
                <a:solidFill>
                  <a:schemeClr val="tx1"/>
                </a:solidFill>
                <a:effectLst/>
                <a:uLnTx/>
                <a:uFillTx/>
                <a:latin typeface="+mn-lt"/>
                <a:ea typeface="+mn-ea"/>
                <a:cs typeface="+mn-cs"/>
              </a:rPr>
              <a:t>. Ore antes de el estudio de la Biblia, invitando al Espíritu Santo a  que guie el estudio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Content Placeholder 2"/>
          <p:cNvSpPr txBox="1">
            <a:spLocks/>
          </p:cNvSpPr>
          <p:nvPr/>
        </p:nvSpPr>
        <p:spPr>
          <a:xfrm>
            <a:off x="1524000" y="884237"/>
            <a:ext cx="7010400" cy="4906963"/>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smtClean="0">
                <a:ln>
                  <a:noFill/>
                </a:ln>
                <a:solidFill>
                  <a:srgbClr val="990099"/>
                </a:solidFill>
                <a:effectLst>
                  <a:outerShdw blurRad="38100" dist="38100" dir="2700000" algn="tl">
                    <a:srgbClr val="000000">
                      <a:alpha val="43137"/>
                    </a:srgbClr>
                  </a:outerShdw>
                </a:effectLst>
                <a:uLnTx/>
                <a:uFillTx/>
                <a:latin typeface="+mn-lt"/>
                <a:ea typeface="+mn-ea"/>
                <a:cs typeface="+mn-cs"/>
              </a:rPr>
              <a:t>Tiempo</a:t>
            </a:r>
            <a:r>
              <a:rPr kumimoji="0" lang="en-US" sz="32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a:t>
            </a:r>
            <a:r>
              <a:rPr kumimoji="0" lang="en-US" sz="3200" b="0"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necesario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reunan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con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regularidad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forma la persona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esperará</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visita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2 </a:t>
            </a:r>
            <a:r>
              <a:rPr kumimoji="0" lang="en-US" sz="3200" b="1" i="0" u="none" strike="noStrike" kern="1200" cap="none" spc="0" normalizeH="0" baseline="0" noProof="0" dirty="0" err="1" smtClean="0">
                <a:ln>
                  <a:noFill/>
                </a:ln>
                <a:solidFill>
                  <a:srgbClr val="990099"/>
                </a:solidFill>
                <a:effectLst>
                  <a:outerShdw blurRad="38100" dist="38100" dir="2700000" algn="tl">
                    <a:srgbClr val="000000">
                      <a:alpha val="43137"/>
                    </a:srgbClr>
                  </a:outerShdw>
                </a:effectLst>
                <a:uLnTx/>
                <a:uFillTx/>
                <a:latin typeface="+mn-lt"/>
                <a:ea typeface="+mn-ea"/>
                <a:cs typeface="+mn-cs"/>
              </a:rPr>
              <a:t>por</a:t>
            </a:r>
            <a:r>
              <a:rPr kumimoji="0" lang="en-US" sz="32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 2.</a:t>
            </a:r>
            <a:r>
              <a:rPr kumimoji="0" lang="en-US" sz="3200" b="0"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El plan de dos-</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-dos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mejor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método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visitar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método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Cristo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ordenó</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así</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cuando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desánime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otro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lo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apoyará</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smtClean="0">
                <a:ln>
                  <a:noFill/>
                </a:ln>
                <a:solidFill>
                  <a:srgbClr val="990099"/>
                </a:solidFill>
                <a:effectLst>
                  <a:outerShdw blurRad="38100" dist="38100" dir="2700000" algn="tl">
                    <a:srgbClr val="000000">
                      <a:alpha val="43137"/>
                    </a:srgbClr>
                  </a:outerShdw>
                </a:effectLst>
                <a:uLnTx/>
                <a:uFillTx/>
                <a:latin typeface="+mn-lt"/>
                <a:ea typeface="+mn-ea"/>
                <a:cs typeface="+mn-cs"/>
              </a:rPr>
              <a:t>Una</a:t>
            </a:r>
            <a:r>
              <a:rPr kumimoji="0" lang="en-US" sz="32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err="1" smtClean="0">
                <a:ln>
                  <a:noFill/>
                </a:ln>
                <a:solidFill>
                  <a:srgbClr val="990099"/>
                </a:solidFill>
                <a:effectLst>
                  <a:outerShdw blurRad="38100" dist="38100" dir="2700000" algn="tl">
                    <a:srgbClr val="000000">
                      <a:alpha val="43137"/>
                    </a:srgbClr>
                  </a:outerShdw>
                </a:effectLst>
                <a:uLnTx/>
                <a:uFillTx/>
                <a:latin typeface="+mn-lt"/>
                <a:ea typeface="+mn-ea"/>
                <a:cs typeface="+mn-cs"/>
              </a:rPr>
              <a:t>Maestra</a:t>
            </a:r>
            <a:r>
              <a:rPr kumimoji="0" lang="en-US" sz="32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mn-lt"/>
                <a:ea typeface="+mn-ea"/>
                <a:cs typeface="+mn-cs"/>
              </a:rPr>
              <a:t>.</a:t>
            </a:r>
            <a:r>
              <a:rPr kumimoji="0" lang="en-US" sz="3200" b="0" i="0" u="none" strike="noStrike" kern="1200" cap="none" spc="0" normalizeH="0" baseline="0" noProof="0" dirty="0" smtClean="0">
                <a:ln>
                  <a:noFill/>
                </a:ln>
                <a:solidFill>
                  <a:srgbClr val="990099"/>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Debe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ser solo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ustedes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dirija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estudio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de la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Biblia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Esto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ayudará</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la persona no se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sienta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invadido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Content Placeholder 2"/>
          <p:cNvSpPr txBox="1">
            <a:spLocks/>
          </p:cNvSpPr>
          <p:nvPr/>
        </p:nvSpPr>
        <p:spPr>
          <a:xfrm>
            <a:off x="1371600" y="1143000"/>
            <a:ext cx="6629400" cy="4525963"/>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0070C0"/>
                </a:solidFill>
                <a:effectLst/>
                <a:uLnTx/>
                <a:uFillTx/>
                <a:latin typeface="+mn-lt"/>
                <a:ea typeface="+mn-ea"/>
                <a:cs typeface="+mn-cs"/>
              </a:rPr>
              <a:t>Amistad:  Tómate tiempo para conocer a la persona, has de tu estudiante tu amigo. Esto ayudará a que el estudiante se sienta relajado.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00" b="1" i="0" u="none" strike="noStrike" kern="1200" cap="none" spc="0" normalizeH="0" baseline="0" noProof="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CC0066"/>
                </a:solidFill>
                <a:effectLst/>
                <a:uLnTx/>
                <a:uFillTx/>
                <a:latin typeface="+mn-lt"/>
                <a:ea typeface="+mn-ea"/>
                <a:cs typeface="+mn-cs"/>
              </a:rPr>
              <a:t>Compromiso:  </a:t>
            </a:r>
            <a:r>
              <a:rPr kumimoji="0" lang="es-ES_tradnl" sz="3200" b="0" i="0" u="none" strike="noStrike" kern="1200" cap="none" spc="0" normalizeH="0" baseline="0" noProof="0" smtClean="0">
                <a:ln>
                  <a:noFill/>
                </a:ln>
                <a:solidFill>
                  <a:schemeClr val="tx1"/>
                </a:solidFill>
                <a:effectLst/>
                <a:uLnTx/>
                <a:uFillTx/>
                <a:latin typeface="+mn-lt"/>
                <a:ea typeface="+mn-ea"/>
                <a:cs typeface="+mn-cs"/>
              </a:rPr>
              <a:t>Fomentar el compromiso en cada estudio de la Biblia. Ayuda a los estudiantes a que tengan la seguridad de la salvación, basada en la fe en Cristo y las promesas de Dios.</a:t>
            </a:r>
            <a:endParaRPr kumimoji="0" lang="en-US" sz="3200" b="1" i="0" u="none" strike="noStrike" kern="1200" cap="none" spc="0" normalizeH="0" baseline="0" noProof="0" dirty="0">
              <a:ln>
                <a:noFill/>
              </a:ln>
              <a:solidFill>
                <a:srgbClr val="CC0066"/>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Content Placeholder 2"/>
          <p:cNvSpPr txBox="1">
            <a:spLocks/>
          </p:cNvSpPr>
          <p:nvPr/>
        </p:nvSpPr>
        <p:spPr>
          <a:xfrm>
            <a:off x="1295400" y="1143000"/>
            <a:ext cx="7086600" cy="487680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rgbClr val="990099"/>
                </a:solidFill>
                <a:effectLst/>
                <a:uLnTx/>
                <a:uFillTx/>
                <a:latin typeface="+mn-lt"/>
                <a:ea typeface="+mn-ea"/>
                <a:cs typeface="+mn-cs"/>
              </a:rPr>
              <a:t>Su </a:t>
            </a:r>
            <a:r>
              <a:rPr kumimoji="0" lang="en-US" sz="3200" b="1" i="1" u="none" strike="noStrike" kern="1200" cap="none" spc="0" normalizeH="0" baseline="0" noProof="0" dirty="0" err="1" smtClean="0">
                <a:ln>
                  <a:noFill/>
                </a:ln>
                <a:solidFill>
                  <a:srgbClr val="990099"/>
                </a:solidFill>
                <a:effectLst/>
                <a:uLnTx/>
                <a:uFillTx/>
                <a:latin typeface="+mn-lt"/>
                <a:ea typeface="+mn-ea"/>
                <a:cs typeface="+mn-cs"/>
              </a:rPr>
              <a:t>Testimonio</a:t>
            </a:r>
            <a:r>
              <a:rPr kumimoji="0" lang="en-US" sz="3200" b="1" i="0" u="none" strike="noStrike" kern="1200" cap="none" spc="0" normalizeH="0" baseline="0" noProof="0" dirty="0" smtClean="0">
                <a:ln>
                  <a:noFill/>
                </a:ln>
                <a:solidFill>
                  <a:srgbClr val="990099"/>
                </a:solidFill>
                <a:effectLst/>
                <a:uLnTx/>
                <a:uFillTx/>
                <a:latin typeface="+mn-lt"/>
                <a:ea typeface="+mn-ea"/>
                <a:cs typeface="+mn-cs"/>
              </a:rPr>
              <a:t>.</a:t>
            </a:r>
            <a:r>
              <a:rPr kumimoji="0" lang="en-US" sz="3200" b="0" i="0" u="none" strike="noStrike" kern="1200" cap="none" spc="0" normalizeH="0" baseline="0" noProof="0" dirty="0" smtClean="0">
                <a:ln>
                  <a:noFill/>
                </a:ln>
                <a:solidFill>
                  <a:srgbClr val="990099"/>
                </a:solidFill>
                <a:effectLst/>
                <a:uLnTx/>
                <a:uFillTx/>
                <a:latin typeface="+mn-lt"/>
                <a:ea typeface="+mn-ea"/>
                <a:cs typeface="+mn-cs"/>
              </a:rPr>
              <a:t> </a:t>
            </a:r>
            <a:r>
              <a:rPr kumimoji="0" lang="es-ES_tradnl" sz="3200" b="0" i="0" u="none" strike="noStrike" kern="1200" cap="none" spc="0" normalizeH="0" baseline="0" noProof="0" dirty="0" smtClean="0">
                <a:ln>
                  <a:noFill/>
                </a:ln>
                <a:solidFill>
                  <a:schemeClr val="tx1"/>
                </a:solidFill>
                <a:effectLst/>
                <a:uLnTx/>
                <a:uFillTx/>
                <a:latin typeface="+mn-lt"/>
                <a:ea typeface="+mn-ea"/>
                <a:cs typeface="+mn-cs"/>
              </a:rPr>
              <a:t>Comparta su testimonio personal, en pocas palabras exprese su experiencia antes de conocer a Cristo, cómo conoció a Cristo, y la alegría que ha encontrado desde que le conoció</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err="1" smtClean="0">
                <a:ln>
                  <a:noFill/>
                </a:ln>
                <a:solidFill>
                  <a:srgbClr val="990099"/>
                </a:solidFill>
                <a:effectLst/>
                <a:uLnTx/>
                <a:uFillTx/>
                <a:latin typeface="+mn-lt"/>
                <a:ea typeface="+mn-ea"/>
                <a:cs typeface="+mn-cs"/>
              </a:rPr>
              <a:t>Apoyo</a:t>
            </a:r>
            <a:r>
              <a:rPr kumimoji="0" lang="en-US" sz="3200" b="1" i="1" u="none" strike="noStrike" kern="1200" cap="none" spc="0" normalizeH="0" baseline="0" noProof="0" dirty="0" smtClean="0">
                <a:ln>
                  <a:noFill/>
                </a:ln>
                <a:solidFill>
                  <a:srgbClr val="990099"/>
                </a:solidFill>
                <a:effectLst/>
                <a:uLnTx/>
                <a:uFillTx/>
                <a:latin typeface="+mn-lt"/>
                <a:ea typeface="+mn-ea"/>
                <a:cs typeface="+mn-cs"/>
              </a:rPr>
              <a:t> y </a:t>
            </a:r>
            <a:r>
              <a:rPr kumimoji="0" lang="en-US" sz="3200" b="1" i="1" u="none" strike="noStrike" kern="1200" cap="none" spc="0" normalizeH="0" baseline="0" noProof="0" dirty="0" err="1" smtClean="0">
                <a:ln>
                  <a:noFill/>
                </a:ln>
                <a:solidFill>
                  <a:srgbClr val="990099"/>
                </a:solidFill>
                <a:effectLst/>
                <a:uLnTx/>
                <a:uFillTx/>
                <a:latin typeface="+mn-lt"/>
                <a:ea typeface="+mn-ea"/>
                <a:cs typeface="+mn-cs"/>
              </a:rPr>
              <a:t>oración</a:t>
            </a:r>
            <a:r>
              <a:rPr kumimoji="0" lang="en-US" sz="3200" b="1" i="0" u="none" strike="noStrike" kern="1200" cap="none" spc="0" normalizeH="0" baseline="0" noProof="0" dirty="0" smtClean="0">
                <a:ln>
                  <a:noFill/>
                </a:ln>
                <a:solidFill>
                  <a:srgbClr val="990099"/>
                </a:solidFill>
                <a:effectLst/>
                <a:uLnTx/>
                <a:uFillTx/>
                <a:latin typeface="+mn-lt"/>
                <a:ea typeface="+mn-ea"/>
                <a:cs typeface="+mn-cs"/>
              </a:rPr>
              <a:t>.</a:t>
            </a:r>
            <a:r>
              <a:rPr kumimoji="0" lang="en-US" sz="3200" b="0" i="0" u="none" strike="noStrike" kern="1200" cap="none" spc="0" normalizeH="0" baseline="0" noProof="0" dirty="0" smtClean="0">
                <a:ln>
                  <a:noFill/>
                </a:ln>
                <a:solidFill>
                  <a:srgbClr val="990099"/>
                </a:solidFill>
                <a:effectLst/>
                <a:uLnTx/>
                <a:uFillTx/>
                <a:latin typeface="+mn-lt"/>
                <a:ea typeface="+mn-ea"/>
                <a:cs typeface="+mn-cs"/>
              </a:rPr>
              <a:t> </a:t>
            </a:r>
            <a:r>
              <a:rPr kumimoji="0" lang="es-ES_tradnl" sz="3200" b="0" i="0" u="none" strike="noStrike" kern="1200" cap="none" spc="0" normalizeH="0" baseline="0" noProof="0" dirty="0" smtClean="0">
                <a:ln>
                  <a:noFill/>
                </a:ln>
                <a:solidFill>
                  <a:schemeClr val="tx1"/>
                </a:solidFill>
                <a:effectLst/>
                <a:uLnTx/>
                <a:uFillTx/>
                <a:latin typeface="+mn-lt"/>
                <a:ea typeface="+mn-ea"/>
                <a:cs typeface="+mn-cs"/>
              </a:rPr>
              <a:t>La alabanza, el compañerismo y la aceptación parte importante del estudio. Pida la opinión del estudiante sobre los temas tratados, esto fomentará el crecimiento espiritual.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Title 1"/>
          <p:cNvSpPr txBox="1">
            <a:spLocks/>
          </p:cNvSpPr>
          <p:nvPr/>
        </p:nvSpPr>
        <p:spPr>
          <a:xfrm>
            <a:off x="457200" y="1447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Orden de el Estudio de la Biblia</a:t>
            </a:r>
            <a:endParaRPr kumimoji="0" lang="en-US" sz="4400" b="1" i="0" u="none" strike="noStrike" kern="1200" cap="none" spc="0" normalizeH="0" baseline="0" noProof="0" dirty="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endParaRPr>
          </a:p>
        </p:txBody>
      </p:sp>
      <p:sp>
        <p:nvSpPr>
          <p:cNvPr id="5" name="Content Placeholder 2"/>
          <p:cNvSpPr txBox="1">
            <a:spLocks/>
          </p:cNvSpPr>
          <p:nvPr/>
        </p:nvSpPr>
        <p:spPr>
          <a:xfrm>
            <a:off x="457200" y="2514600"/>
            <a:ext cx="8229600" cy="3276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Conozca el tiempo disponible para el estudio.</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Introducción de la lección y Oración.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Estudio de la Biblia.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Comentarios y Oración.</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Acuerdo de la próxima cita y despedida. </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Title 1"/>
          <p:cNvSpPr txBox="1">
            <a:spLocks/>
          </p:cNvSpPr>
          <p:nvPr/>
        </p:nvSpPr>
        <p:spPr>
          <a:xfrm>
            <a:off x="457200" y="1676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rPr>
              <a:t>La Invitación</a:t>
            </a:r>
            <a:endParaRPr kumimoji="0" lang="en-US" sz="4400" b="0" i="0" u="none" strike="noStrike" kern="1200" cap="none" spc="0" normalizeH="0" baseline="0" noProof="0" dirty="0">
              <a:ln>
                <a:noFill/>
              </a:ln>
              <a:solidFill>
                <a:srgbClr val="CC0066"/>
              </a:solidFill>
              <a:effectLst>
                <a:outerShdw blurRad="38100" dist="38100" dir="2700000" algn="tl">
                  <a:srgbClr val="000000">
                    <a:alpha val="43137"/>
                  </a:srgbClr>
                </a:outerShdw>
              </a:effectLst>
              <a:uLnTx/>
              <a:uFillTx/>
              <a:latin typeface="Bookman Old Style" pitchFamily="18" charset="0"/>
              <a:ea typeface="+mj-ea"/>
              <a:cs typeface="+mj-cs"/>
            </a:endParaRPr>
          </a:p>
        </p:txBody>
      </p:sp>
      <p:sp>
        <p:nvSpPr>
          <p:cNvPr id="5" name="Content Placeholder 2"/>
          <p:cNvSpPr txBox="1">
            <a:spLocks/>
          </p:cNvSpPr>
          <p:nvPr/>
        </p:nvSpPr>
        <p:spPr>
          <a:xfrm>
            <a:off x="457200" y="2743200"/>
            <a:ext cx="8229600" cy="28956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3200" b="0" i="0" u="none" strike="noStrike" kern="1200" cap="none" spc="0" normalizeH="0" baseline="0" noProof="0" smtClean="0">
                <a:ln>
                  <a:noFill/>
                </a:ln>
                <a:solidFill>
                  <a:schemeClr val="tx1"/>
                </a:solidFill>
                <a:effectLst/>
                <a:uLnTx/>
                <a:uFillTx/>
                <a:latin typeface="+mn-lt"/>
                <a:ea typeface="+mn-ea"/>
                <a:cs typeface="+mn-cs"/>
              </a:rPr>
              <a:t>Cuando usted está dando un estudio de la Biblia y camina con el estudiante a través del proceso de aceptar a Cristo como Señor y Salvador, es útil compartir su experiencia, invitándole a unirse a usted. </a:t>
            </a:r>
            <a:r>
              <a:rPr kumimoji="0" lang="es-ES_tradnl" sz="3200" b="1" i="0" u="none" strike="noStrike" kern="1200" cap="none" spc="0" normalizeH="0" baseline="0" noProof="0" smtClean="0">
                <a:ln>
                  <a:noFill/>
                </a:ln>
                <a:solidFill>
                  <a:srgbClr val="CB30AD"/>
                </a:solidFill>
                <a:effectLst/>
                <a:uLnTx/>
                <a:uFillTx/>
                <a:latin typeface="+mn-lt"/>
                <a:ea typeface="+mn-ea"/>
                <a:cs typeface="+mn-cs"/>
              </a:rPr>
              <a:t>He aquí un ejemplo de lo que podría decir:</a:t>
            </a:r>
            <a:endParaRPr kumimoji="0" lang="en-US" sz="3200" b="1" i="0" u="none" strike="noStrike" kern="1200" cap="none" spc="0" normalizeH="0" baseline="0" noProof="0" dirty="0">
              <a:ln>
                <a:noFill/>
              </a:ln>
              <a:solidFill>
                <a:srgbClr val="CB30AD"/>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Rectangle 3"/>
          <p:cNvSpPr txBox="1">
            <a:spLocks noChangeArrowheads="1"/>
          </p:cNvSpPr>
          <p:nvPr/>
        </p:nvSpPr>
        <p:spPr>
          <a:xfrm>
            <a:off x="304800" y="2590800"/>
            <a:ext cx="8686800" cy="3886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rPr>
              <a:t>El Salvador </a:t>
            </a:r>
            <a:r>
              <a:rPr kumimoji="0" lang="es-CO" sz="3200" b="1"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se mezcló </a:t>
            </a:r>
            <a:r>
              <a:rPr kumimoji="0" lang="es-CO"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rPr>
              <a:t>con hombres como uno que deseaba su bien. Él mostró </a:t>
            </a:r>
            <a:r>
              <a:rPr kumimoji="0" lang="es-CO" sz="3200" b="1"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su compasión </a:t>
            </a:r>
            <a:r>
              <a:rPr kumimoji="0" lang="es-CO"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rPr>
              <a:t>por ellos, trabajo por </a:t>
            </a:r>
            <a:r>
              <a:rPr kumimoji="0" lang="es-CO" sz="3200" b="1"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sus necesidades</a:t>
            </a:r>
            <a:r>
              <a:rPr kumimoji="0" lang="es-CO" sz="3200" b="0"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 </a:t>
            </a:r>
            <a:r>
              <a:rPr kumimoji="0" lang="es-CO"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rPr>
              <a:t>y ganó </a:t>
            </a:r>
            <a:r>
              <a:rPr kumimoji="0" lang="es-CO" sz="3200" b="1"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su confianza</a:t>
            </a:r>
            <a:r>
              <a:rPr kumimoji="0" lang="es-CO" sz="3200" b="0" i="0" u="none" strike="noStrike" kern="1200" cap="none" spc="0" normalizeH="0" baseline="0" noProof="0" dirty="0" smtClean="0">
                <a:ln>
                  <a:noFill/>
                </a:ln>
                <a:solidFill>
                  <a:srgbClr val="0070C0"/>
                </a:solidFill>
                <a:effectLst/>
                <a:uLnTx/>
                <a:uFillTx/>
                <a:latin typeface="Calibri" pitchFamily="34" charset="0"/>
                <a:ea typeface="ＭＳ Ｐゴシック" pitchFamily="34" charset="-128"/>
                <a:cs typeface="Calibri" pitchFamily="34" charset="0"/>
              </a:rPr>
              <a:t>. </a:t>
            </a:r>
            <a:r>
              <a:rPr kumimoji="0" lang="es-CO"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rPr>
              <a:t>Entonces Él les dijo: "Síganme." - Ministerio de Curación, p. 143</a:t>
            </a:r>
            <a:endParaRPr kumimoji="0" lang="en-US" sz="3200" b="0" i="0" u="none" strike="noStrike" kern="1200" cap="none" spc="0" normalizeH="0" baseline="0" noProof="0" dirty="0" smtClean="0">
              <a:ln>
                <a:noFill/>
              </a:ln>
              <a:effectLst/>
              <a:uLnTx/>
              <a:uFillTx/>
              <a:latin typeface="Calibri" pitchFamily="34" charset="0"/>
              <a:ea typeface="ＭＳ Ｐゴシック" pitchFamily="34" charset="-128"/>
              <a:cs typeface="Calibri" pitchFamily="34" charset="0"/>
            </a:endParaRPr>
          </a:p>
        </p:txBody>
      </p:sp>
      <p:sp>
        <p:nvSpPr>
          <p:cNvPr id="5" name="TextBox 4"/>
          <p:cNvSpPr txBox="1"/>
          <p:nvPr/>
        </p:nvSpPr>
        <p:spPr>
          <a:xfrm>
            <a:off x="2590800" y="968514"/>
            <a:ext cx="4267200" cy="707886"/>
          </a:xfrm>
          <a:prstGeom prst="rect">
            <a:avLst/>
          </a:prstGeom>
          <a:noFill/>
        </p:spPr>
        <p:txBody>
          <a:bodyPr wrap="square" rtlCol="0">
            <a:spAutoFit/>
          </a:bodyPr>
          <a:lstStyle/>
          <a:p>
            <a:pPr algn="ctr"/>
            <a:r>
              <a:rPr lang="en-US" sz="4000" dirty="0" smtClean="0">
                <a:solidFill>
                  <a:srgbClr val="CC3399"/>
                </a:solidFill>
                <a:latin typeface="Bauhaus 93" pitchFamily="82" charset="0"/>
              </a:rPr>
              <a:t>BENDICIONES</a:t>
            </a:r>
            <a:endParaRPr lang="en-US" sz="4000" dirty="0">
              <a:solidFill>
                <a:srgbClr val="CC3399"/>
              </a:solidFill>
              <a:latin typeface="Bauhaus 93"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30163" y="-23813"/>
            <a:ext cx="9174163" cy="6881813"/>
          </a:xfrm>
          <a:prstGeom prst="rect">
            <a:avLst/>
          </a:prstGeom>
          <a:noFill/>
        </p:spPr>
      </p:pic>
      <p:sp>
        <p:nvSpPr>
          <p:cNvPr id="10" name="Title 9"/>
          <p:cNvSpPr>
            <a:spLocks noGrp="1"/>
          </p:cNvSpPr>
          <p:nvPr>
            <p:ph type="title"/>
          </p:nvPr>
        </p:nvSpPr>
        <p:spPr>
          <a:xfrm>
            <a:off x="457200" y="457200"/>
            <a:ext cx="8229600" cy="1143000"/>
          </a:xfrm>
        </p:spPr>
        <p:txBody>
          <a:bodyPr>
            <a:normAutofit/>
          </a:bodyPr>
          <a:lstStyle/>
          <a:p>
            <a:r>
              <a:rPr lang="en-US" dirty="0" smtClean="0">
                <a:solidFill>
                  <a:srgbClr val="CC00CC"/>
                </a:solidFill>
                <a:latin typeface="Bauhaus 93" pitchFamily="82" charset="0"/>
                <a:cs typeface="Aharoni" pitchFamily="2" charset="-79"/>
              </a:rPr>
              <a:t>UN PROPÓSITO ELEVADO </a:t>
            </a:r>
            <a:endParaRPr lang="en-US" dirty="0">
              <a:solidFill>
                <a:srgbClr val="CC00CC"/>
              </a:solidFill>
              <a:latin typeface="Bauhaus 93" pitchFamily="82" charset="0"/>
              <a:cs typeface="Aharoni" pitchFamily="2" charset="-79"/>
            </a:endParaRPr>
          </a:p>
        </p:txBody>
      </p:sp>
      <p:sp>
        <p:nvSpPr>
          <p:cNvPr id="11" name="Content Placeholder 10"/>
          <p:cNvSpPr>
            <a:spLocks noGrp="1"/>
          </p:cNvSpPr>
          <p:nvPr>
            <p:ph idx="1"/>
          </p:nvPr>
        </p:nvSpPr>
        <p:spPr>
          <a:xfrm>
            <a:off x="533400" y="2133600"/>
            <a:ext cx="6858000" cy="4525963"/>
          </a:xfrm>
        </p:spPr>
        <p:txBody>
          <a:bodyPr>
            <a:normAutofit/>
          </a:bodyPr>
          <a:lstStyle/>
          <a:p>
            <a:pPr lvl="0">
              <a:buNone/>
            </a:pPr>
            <a:r>
              <a:rPr lang="es-MX" sz="2400" dirty="0">
                <a:ea typeface="ＭＳ Ｐゴシック" pitchFamily="34" charset="-128"/>
              </a:rPr>
              <a:t>“Hermanas, podéis hacer una obra noble para Dios si queréis. La mujer no conoce su poder. Dios no quiso que sus capacidades fuesen todas absorbidas en preguntarse: “¿Qué comeré? ¿Qué beberé? ¿Con qué me vestiré?” Hay un propósito más elevado para la mujer, un destino más grandioso. Debe desarrollar y cultivar sus facultades; porque Dios puede emplearlas en su gran obra de salvar a las almas de la ruina eterna. (MB 151-2)</a:t>
            </a:r>
            <a:r>
              <a:rPr lang="es-ES_tradnl" sz="2400" dirty="0">
                <a:ea typeface="ＭＳ Ｐゴシック" pitchFamily="34" charset="-128"/>
              </a:rPr>
              <a:t>.</a:t>
            </a:r>
            <a:r>
              <a:rPr lang="en-US" sz="2400" dirty="0">
                <a:latin typeface="Calibri" pitchFamily="34" charset="0"/>
                <a:ea typeface="ＭＳ Ｐゴシック" pitchFamily="34" charset="-128"/>
                <a:cs typeface="Calibri" pitchFamily="34" charset="0"/>
              </a:rPr>
              <a:t> </a:t>
            </a:r>
          </a:p>
          <a:p>
            <a:pPr>
              <a:buNone/>
            </a:pPr>
            <a:endParaRPr lang="en-US" sz="2400" dirty="0"/>
          </a:p>
        </p:txBody>
      </p:sp>
      <p:pic>
        <p:nvPicPr>
          <p:cNvPr id="12" name="5 Imagen" descr="A Mighty Rushing WindA.png"/>
          <p:cNvPicPr>
            <a:picLocks noChangeAspect="1"/>
          </p:cNvPicPr>
          <p:nvPr/>
        </p:nvPicPr>
        <p:blipFill>
          <a:blip r:embed="rId3" cstate="print"/>
          <a:srcRect t="16667" r="25471"/>
          <a:stretch>
            <a:fillRect/>
          </a:stretch>
        </p:blipFill>
        <p:spPr>
          <a:xfrm>
            <a:off x="6487004" y="2895600"/>
            <a:ext cx="2656996"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Rectangle 3"/>
          <p:cNvSpPr txBox="1">
            <a:spLocks noChangeArrowheads="1"/>
          </p:cNvSpPr>
          <p:nvPr/>
        </p:nvSpPr>
        <p:spPr>
          <a:xfrm>
            <a:off x="838200" y="914400"/>
            <a:ext cx="8229600" cy="3611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Hoy en día, las mujeres en muchas partes del mundo están descubriendo su talento para la evangelización y están predicando al mundo para Cristo</a:t>
            </a:r>
            <a:r>
              <a:rPr kumimoji="0" lang="en-US" sz="24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rPr>
              <a:t>. </a:t>
            </a:r>
            <a:r>
              <a:rPr kumimoji="0" lang="es-ES_tradnl" sz="2400" b="1" i="0" u="none" strike="noStrike" kern="1200" cap="none" spc="0" normalizeH="0" baseline="0" noProof="0" dirty="0" smtClean="0">
                <a:ln>
                  <a:noFill/>
                </a:ln>
                <a:solidFill>
                  <a:srgbClr val="FF0000"/>
                </a:solidFill>
                <a:effectLst/>
                <a:uLnTx/>
                <a:uFillTx/>
                <a:latin typeface="+mn-lt"/>
                <a:ea typeface="ＭＳ Ｐゴシック" pitchFamily="34" charset="-128"/>
                <a:cs typeface="+mn-cs"/>
              </a:rPr>
              <a:t>¿Podríamos algunas de nosotros participar en la evangelización pública? ¿Podríamos liderar o participar en pequeños grupos, seminarios o reuniones de evangelización? ¿Podríamos entablar amistad con nuestros vecinos, compañeros de trabajo, y otros, a fin de buscar oportunidades para llevarlos a Cristo? Entonces, ¿Podemos adoctrinarlos como a los nuevos creyentes?</a:t>
            </a:r>
            <a:endParaRPr kumimoji="0" lang="en-US" sz="2400" b="1" i="0" u="none" strike="noStrike" kern="1200" cap="none" spc="0" normalizeH="0" baseline="0" noProof="0" dirty="0" smtClean="0">
              <a:ln>
                <a:noFill/>
              </a:ln>
              <a:solidFill>
                <a:srgbClr val="FF0000"/>
              </a:solidFill>
              <a:effectLst/>
              <a:uLnTx/>
              <a:uFillTx/>
              <a:latin typeface="Calibri" pitchFamily="34" charset="0"/>
              <a:ea typeface="ＭＳ Ｐゴシック" pitchFamily="34" charset="-128"/>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endParaRPr>
          </a:p>
        </p:txBody>
      </p:sp>
      <p:pic>
        <p:nvPicPr>
          <p:cNvPr id="6148" name="Picture 4" descr="C:\Users\IglesiasCe\Pictures\MUJERES\MUJERES\Imagen1.jpg"/>
          <p:cNvPicPr>
            <a:picLocks noChangeAspect="1" noChangeArrowheads="1"/>
          </p:cNvPicPr>
          <p:nvPr/>
        </p:nvPicPr>
        <p:blipFill>
          <a:blip r:embed="rId3" cstate="print"/>
          <a:srcRect/>
          <a:stretch>
            <a:fillRect/>
          </a:stretch>
        </p:blipFill>
        <p:spPr bwMode="auto">
          <a:xfrm>
            <a:off x="2362200" y="4114800"/>
            <a:ext cx="4267200" cy="2868246"/>
          </a:xfrm>
          <a:prstGeom prst="round1Rect">
            <a:avLst/>
          </a:prstGeom>
          <a:noFill/>
          <a:effectLst>
            <a:softEdge rad="317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Rectangle 3"/>
          <p:cNvSpPr txBox="1">
            <a:spLocks noChangeArrowheads="1"/>
          </p:cNvSpPr>
          <p:nvPr/>
        </p:nvSpPr>
        <p:spPr>
          <a:xfrm>
            <a:off x="457200" y="2590800"/>
            <a:ext cx="8534400" cy="4191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Y Jesús se acercó y les habló diciendo: "Todo poder me ha sido dada en el cielo y en la tierra. </a:t>
            </a:r>
            <a:r>
              <a:rPr kumimoji="0" lang="es-ES_tradnl" sz="2800" b="0" i="0" u="none" strike="noStrike" kern="1200" cap="none" spc="0" normalizeH="0" baseline="0" noProof="0" dirty="0" smtClean="0">
                <a:ln>
                  <a:noFill/>
                </a:ln>
                <a:solidFill>
                  <a:srgbClr val="FF0000"/>
                </a:solidFill>
                <a:effectLst/>
                <a:uLnTx/>
                <a:uFillTx/>
                <a:latin typeface="+mn-lt"/>
                <a:ea typeface="ＭＳ Ｐゴシック" pitchFamily="34" charset="-128"/>
                <a:cs typeface="+mn-cs"/>
              </a:rPr>
              <a:t>Por tanto, id, y haced discípulos a todas las naciones, bautizándolos en el nombre del Padre y del Hijo y del Espíritu Santo, enseñándoles que guarden todas las cosas que os he mandado</a:t>
            </a:r>
            <a:r>
              <a:rPr kumimoji="0" lang="es-ES_tradnl"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y he aquí yo estoy con vosotros todos los días, hasta el fin del mundo ".</a:t>
            </a:r>
            <a:r>
              <a:rPr kumimoji="0" lang="en-US" sz="28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rPr>
              <a:t>Mateo 28:18-20.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endParaRPr>
          </a:p>
        </p:txBody>
      </p:sp>
      <p:pic>
        <p:nvPicPr>
          <p:cNvPr id="2051" name="Picture 3" descr="C:\Users\IglesiasCe\AppData\Local\Microsoft\Windows\Temporary Internet Files\Content.IE5\JRHD0K2F\MP900443601[1].jpg"/>
          <p:cNvPicPr>
            <a:picLocks noChangeAspect="1" noChangeArrowheads="1"/>
          </p:cNvPicPr>
          <p:nvPr/>
        </p:nvPicPr>
        <p:blipFill>
          <a:blip r:embed="rId3" cstate="print"/>
          <a:srcRect/>
          <a:stretch>
            <a:fillRect/>
          </a:stretch>
        </p:blipFill>
        <p:spPr bwMode="auto">
          <a:xfrm>
            <a:off x="3203448" y="792480"/>
            <a:ext cx="2587752" cy="1722120"/>
          </a:xfrm>
          <a:prstGeom prst="rect">
            <a:avLst/>
          </a:prstGeom>
          <a:noFill/>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0" y="0"/>
            <a:ext cx="9174163" cy="6881813"/>
          </a:xfrm>
          <a:prstGeom prst="rect">
            <a:avLst/>
          </a:prstGeom>
          <a:noFill/>
        </p:spPr>
      </p:pic>
      <p:sp>
        <p:nvSpPr>
          <p:cNvPr id="4" name="Rectangle 3"/>
          <p:cNvSpPr txBox="1">
            <a:spLocks noChangeArrowheads="1"/>
          </p:cNvSpPr>
          <p:nvPr/>
        </p:nvSpPr>
        <p:spPr>
          <a:xfrm>
            <a:off x="914400" y="3962400"/>
            <a:ext cx="8001000" cy="22098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s-ES_tradnl" sz="26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Y estas señales seguirán a los que creen: En mi nombre echarán fuera demonios, hablarán nuevas lenguas; tomarán en las manos serpientes, y si bebieren cosa mortífera, no les hará daño; pondrán sus manos sobre la los enfermos, y sanarán</a:t>
            </a:r>
            <a:r>
              <a:rPr kumimoji="0" lang="en-US" sz="26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rPr>
              <a:t>. Marcos 16:15-18 </a:t>
            </a:r>
          </a:p>
        </p:txBody>
      </p:sp>
      <p:pic>
        <p:nvPicPr>
          <p:cNvPr id="5123" name="Picture 3" descr="C:\Users\IglesiasCe\Pictures\JESÚS IMAGENES\C095.JPG"/>
          <p:cNvPicPr>
            <a:picLocks noChangeAspect="1" noChangeArrowheads="1"/>
          </p:cNvPicPr>
          <p:nvPr/>
        </p:nvPicPr>
        <p:blipFill>
          <a:blip r:embed="rId3" cstate="print"/>
          <a:srcRect/>
          <a:stretch>
            <a:fillRect/>
          </a:stretch>
        </p:blipFill>
        <p:spPr bwMode="auto">
          <a:xfrm>
            <a:off x="609600" y="718457"/>
            <a:ext cx="4648200" cy="3320143"/>
          </a:xfrm>
          <a:prstGeom prst="flowChartDisplay">
            <a:avLst/>
          </a:prstGeom>
          <a:noFill/>
          <a:effectLst>
            <a:softEdge rad="317500"/>
          </a:effectLst>
        </p:spPr>
      </p:pic>
      <p:sp>
        <p:nvSpPr>
          <p:cNvPr id="7" name="TextBox 6"/>
          <p:cNvSpPr txBox="1"/>
          <p:nvPr/>
        </p:nvSpPr>
        <p:spPr>
          <a:xfrm>
            <a:off x="5181600" y="1145500"/>
            <a:ext cx="3810000" cy="2893100"/>
          </a:xfrm>
          <a:prstGeom prst="rect">
            <a:avLst/>
          </a:prstGeom>
          <a:noFill/>
        </p:spPr>
        <p:txBody>
          <a:bodyPr wrap="square" rtlCol="0">
            <a:spAutoFit/>
          </a:bodyPr>
          <a:lstStyle/>
          <a:p>
            <a:r>
              <a:rPr lang="es-ES_tradnl" sz="2600" dirty="0">
                <a:ea typeface="ＭＳ Ｐゴシック" pitchFamily="34" charset="-128"/>
              </a:rPr>
              <a:t>Y él les dijo: </a:t>
            </a:r>
            <a:r>
              <a:rPr lang="es-ES_tradnl" sz="2600" dirty="0">
                <a:solidFill>
                  <a:srgbClr val="FF0000"/>
                </a:solidFill>
                <a:ea typeface="ＭＳ Ｐゴシック" pitchFamily="34" charset="-128"/>
              </a:rPr>
              <a:t>Id por todo el mundo, y predicad el evangelio a toda criatura. El que creyere y fuere bautizado, será salvo, pero el que no creyere, será condenado</a:t>
            </a:r>
            <a:r>
              <a:rPr lang="es-ES_tradnl" sz="2600" dirty="0">
                <a:ea typeface="ＭＳ Ｐゴシック" pitchFamily="34" charset="-128"/>
              </a:rPr>
              <a:t>.</a:t>
            </a:r>
            <a:endParaRPr lang="en-US"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Rectangle 3"/>
          <p:cNvSpPr txBox="1">
            <a:spLocks noChangeArrowheads="1"/>
          </p:cNvSpPr>
          <p:nvPr/>
        </p:nvSpPr>
        <p:spPr>
          <a:xfrm>
            <a:off x="457200" y="2971800"/>
            <a:ext cx="8229600" cy="2667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4000" b="1" i="0" u="none" strike="noStrike" kern="1200" cap="none" spc="0" normalizeH="0" baseline="0" noProof="0" dirty="0" smtClean="0">
                <a:ln>
                  <a:noFill/>
                </a:ln>
                <a:solidFill>
                  <a:srgbClr val="3366FF"/>
                </a:solidFill>
                <a:effectLst/>
                <a:uLnTx/>
                <a:uFillTx/>
                <a:latin typeface="+mn-lt"/>
                <a:ea typeface="ＭＳ Ｐゴシック" pitchFamily="34" charset="-128"/>
                <a:cs typeface="+mn-cs"/>
              </a:rPr>
              <a:t>El mandato ha sido dado. No sólo hay que invitar a la gente a venir a nosotros, también debemos ir a donde ellos están</a:t>
            </a:r>
            <a:r>
              <a:rPr kumimoji="0" lang="en-US" sz="4000" b="1" i="0" u="none" strike="noStrike" kern="1200" cap="none" spc="0" normalizeH="0" baseline="0" noProof="0" dirty="0" smtClean="0">
                <a:ln>
                  <a:noFill/>
                </a:ln>
                <a:solidFill>
                  <a:srgbClr val="0070C0"/>
                </a:solidFill>
                <a:effectLst>
                  <a:outerShdw blurRad="38100" dist="38100" dir="2700000" algn="tl">
                    <a:srgbClr val="C0C0C0"/>
                  </a:outerShdw>
                </a:effectLst>
                <a:uLnTx/>
                <a:uFillTx/>
                <a:latin typeface="Calibri" pitchFamily="34" charset="0"/>
                <a:ea typeface="ＭＳ Ｐゴシック" pitchFamily="34" charset="-128"/>
                <a:cs typeface="Calibri" pitchFamily="34" charset="0"/>
              </a:rPr>
              <a:t>. </a:t>
            </a:r>
          </a:p>
        </p:txBody>
      </p:sp>
      <p:pic>
        <p:nvPicPr>
          <p:cNvPr id="4100" name="Picture 4" descr="C:\Users\IglesiasCe\AppData\Local\Microsoft\Windows\Temporary Internet Files\Content.IE5\OEYQABN4\MC900057313[1].wmf"/>
          <p:cNvPicPr>
            <a:picLocks noChangeAspect="1" noChangeArrowheads="1"/>
          </p:cNvPicPr>
          <p:nvPr/>
        </p:nvPicPr>
        <p:blipFill>
          <a:blip r:embed="rId3" cstate="print"/>
          <a:srcRect/>
          <a:stretch>
            <a:fillRect/>
          </a:stretch>
        </p:blipFill>
        <p:spPr bwMode="auto">
          <a:xfrm>
            <a:off x="3657600" y="762000"/>
            <a:ext cx="2015981" cy="190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0" y="0"/>
            <a:ext cx="9174163" cy="6881813"/>
          </a:xfrm>
          <a:prstGeom prst="rect">
            <a:avLst/>
          </a:prstGeom>
          <a:noFill/>
        </p:spPr>
      </p:pic>
      <p:sp>
        <p:nvSpPr>
          <p:cNvPr id="4" name="Rectangle 3"/>
          <p:cNvSpPr txBox="1">
            <a:spLocks noChangeArrowheads="1"/>
          </p:cNvSpPr>
          <p:nvPr/>
        </p:nvSpPr>
        <p:spPr>
          <a:xfrm>
            <a:off x="1295400" y="762000"/>
            <a:ext cx="8001000" cy="1981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_tradnl"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 veces podemos preguntarnos, Que grupo de mujeres podría yo evangelizar? La respuesta es a cualquiera con quien estemos en contacto, incluyendo:</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Calibri" pitchFamily="34" charset="0"/>
            </a:endParaRPr>
          </a:p>
        </p:txBody>
      </p:sp>
      <p:sp>
        <p:nvSpPr>
          <p:cNvPr id="5" name="Rectangle 3"/>
          <p:cNvSpPr txBox="1">
            <a:spLocks noChangeArrowheads="1"/>
          </p:cNvSpPr>
          <p:nvPr/>
        </p:nvSpPr>
        <p:spPr>
          <a:xfrm>
            <a:off x="1219200" y="2819400"/>
            <a:ext cx="5257800" cy="3657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Nuestros</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familiares</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Nuestros</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vecinos</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El hombre de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tu</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vida</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La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juventud</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Las personas </a:t>
            </a:r>
            <a:r>
              <a:rPr kumimoji="0" lang="en-US" sz="28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mayores</a:t>
            </a: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Y </a:t>
            </a:r>
            <a:r>
              <a:rPr kumimoji="0" lang="en-US" sz="28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especialmente</a:t>
            </a: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 a </a:t>
            </a:r>
            <a:r>
              <a:rPr kumimoji="0" lang="en-US" sz="28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Otras</a:t>
            </a: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28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Mujeres</a:t>
            </a: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Calibri" pitchFamily="34" charset="0"/>
              </a:rPr>
              <a:t>. </a:t>
            </a:r>
          </a:p>
        </p:txBody>
      </p:sp>
      <p:pic>
        <p:nvPicPr>
          <p:cNvPr id="3075" name="Picture 3" descr="C:\Users\IglesiasCe\AppData\Local\Microsoft\Windows\Temporary Internet Files\Content.IE5\5MMUD870\MC900297565[1].wmf"/>
          <p:cNvPicPr>
            <a:picLocks noChangeAspect="1" noChangeArrowheads="1"/>
          </p:cNvPicPr>
          <p:nvPr/>
        </p:nvPicPr>
        <p:blipFill>
          <a:blip r:embed="rId3" cstate="print"/>
          <a:srcRect/>
          <a:stretch>
            <a:fillRect/>
          </a:stretch>
        </p:blipFill>
        <p:spPr bwMode="auto">
          <a:xfrm>
            <a:off x="6043376" y="4495800"/>
            <a:ext cx="2643424" cy="169285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0" y="0"/>
            <a:ext cx="9174163" cy="6881813"/>
          </a:xfrm>
          <a:prstGeom prst="rect">
            <a:avLst/>
          </a:prstGeom>
          <a:noFill/>
        </p:spPr>
      </p:pic>
      <p:sp>
        <p:nvSpPr>
          <p:cNvPr id="4" name="Content Placeholder 2"/>
          <p:cNvSpPr txBox="1">
            <a:spLocks/>
          </p:cNvSpPr>
          <p:nvPr/>
        </p:nvSpPr>
        <p:spPr>
          <a:xfrm>
            <a:off x="914400" y="1341437"/>
            <a:ext cx="7239000" cy="5059363"/>
          </a:xfrm>
          <a:prstGeom prst="rect">
            <a:avLst/>
          </a:prstGeom>
        </p:spPr>
        <p:txBody>
          <a:bodyPr>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600" b="1" i="0" u="none" strike="noStrike" kern="1200" cap="none" spc="0" normalizeH="0" baseline="0" noProof="0" dirty="0" smtClean="0">
                <a:ln>
                  <a:noFill/>
                </a:ln>
                <a:solidFill>
                  <a:srgbClr val="990099"/>
                </a:solidFill>
                <a:effectLst/>
                <a:uLnTx/>
                <a:uFillTx/>
                <a:latin typeface="Berlin Sans FB Demi" pitchFamily="34" charset="0"/>
                <a:cs typeface="Aharoni" pitchFamily="2" charset="-79"/>
              </a:rPr>
              <a:t>Uno de los ministerios espirituales más satisfactorios es el de dar estudios bíblicos personales. </a:t>
            </a:r>
            <a:r>
              <a:rPr kumimoji="0" lang="es-ES_tradnl" sz="2600" b="1" i="0" u="none" strike="noStrike" kern="1200" cap="none" spc="0" normalizeH="0" baseline="0" noProof="0" dirty="0" smtClean="0">
                <a:ln>
                  <a:noFill/>
                </a:ln>
                <a:effectLst/>
                <a:uLnTx/>
                <a:uFillTx/>
                <a:latin typeface="Berlin Sans FB Demi" pitchFamily="34" charset="0"/>
                <a:cs typeface="Aharoni" pitchFamily="2" charset="-79"/>
              </a:rPr>
              <a:t>Se necesita tiempo y energía; lo encontrará una de las experiencias más gratificantes y desafiantes de la vida</a:t>
            </a:r>
            <a:r>
              <a:rPr kumimoji="0" lang="en-US" sz="2600" b="1" i="0" u="none" strike="noStrike" kern="1200" cap="none" spc="0" normalizeH="0" baseline="0" noProof="0" dirty="0" smtClean="0">
                <a:ln>
                  <a:noFill/>
                </a:ln>
                <a:effectLst>
                  <a:outerShdw blurRad="38100" dist="38100" dir="2700000" algn="tl">
                    <a:srgbClr val="000000">
                      <a:alpha val="43137"/>
                    </a:srgbClr>
                  </a:outerShdw>
                </a:effectLst>
                <a:uLnTx/>
                <a:uFillTx/>
                <a:latin typeface="Berlin Sans FB Demi" pitchFamily="34" charset="0"/>
                <a:cs typeface="Aharoni" pitchFamily="2" charset="-79"/>
              </a:rPr>
              <a:t>.</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600" b="1" i="0" u="none" strike="noStrike" kern="1200" cap="none" spc="0" normalizeH="0" baseline="0" noProof="0" dirty="0" smtClean="0">
              <a:ln>
                <a:noFill/>
              </a:ln>
              <a:effectLst>
                <a:outerShdw blurRad="38100" dist="38100" dir="2700000" algn="tl">
                  <a:srgbClr val="000000">
                    <a:alpha val="43137"/>
                  </a:srgbClr>
                </a:outerShdw>
              </a:effectLst>
              <a:uLnTx/>
              <a:uFillTx/>
              <a:latin typeface="Berlin Sans FB Demi" pitchFamily="34" charset="0"/>
              <a:cs typeface="Aharoni" pitchFamily="2" charset="-79"/>
            </a:endParaRPr>
          </a:p>
          <a:p>
            <a:pPr marL="342900" lvl="0" indent="-342900">
              <a:spcBef>
                <a:spcPct val="20000"/>
              </a:spcBef>
              <a:buFont typeface="Arial" pitchFamily="34" charset="0"/>
              <a:buChar char="•"/>
              <a:defRPr/>
            </a:pPr>
            <a:r>
              <a:rPr lang="es-ES_tradnl" sz="2600" dirty="0">
                <a:latin typeface="Berlin Sans FB Demi" pitchFamily="34" charset="0"/>
                <a:cs typeface="Aharoni" pitchFamily="2" charset="-79"/>
              </a:rPr>
              <a:t>El arte de llegar al corazón es un deber sagrado. </a:t>
            </a:r>
            <a:r>
              <a:rPr lang="es-ES_tradnl" sz="2600" dirty="0">
                <a:solidFill>
                  <a:srgbClr val="990099"/>
                </a:solidFill>
                <a:latin typeface="Berlin Sans FB Demi" pitchFamily="34" charset="0"/>
                <a:cs typeface="Aharoni" pitchFamily="2" charset="-79"/>
              </a:rPr>
              <a:t>Los ángeles lo asistirán al visitar a aquellos que están buscando una vida mejor. </a:t>
            </a:r>
            <a:r>
              <a:rPr lang="es-ES_tradnl" sz="2600" dirty="0">
                <a:latin typeface="Berlin Sans FB Demi" pitchFamily="34" charset="0"/>
                <a:cs typeface="Aharoni" pitchFamily="2" charset="-79"/>
              </a:rPr>
              <a:t>Al visitar a las personas y orar con ellos, se llega a los corazones y así podrá llevarlos a Cristo</a:t>
            </a:r>
            <a:r>
              <a:rPr lang="en-US" sz="2600" dirty="0">
                <a:latin typeface="Berlin Sans FB Demi" pitchFamily="34" charset="0"/>
                <a:cs typeface="Aharoni" pitchFamily="2" charset="-79"/>
              </a:rPr>
              <a:t>.</a:t>
            </a:r>
          </a:p>
          <a:p>
            <a:pPr marL="342900" lvl="0" indent="-342900">
              <a:spcBef>
                <a:spcPct val="20000"/>
              </a:spcBef>
              <a:buFont typeface="Arial" pitchFamily="34" charset="0"/>
              <a:buChar char="•"/>
              <a:defRPr/>
            </a:pPr>
            <a:endParaRPr lang="en-US" sz="2600" dirty="0">
              <a:solidFill>
                <a:srgbClr val="990099"/>
              </a:solidFill>
              <a:latin typeface="Berlin Sans FB Demi" pitchFamily="34" charset="0"/>
              <a:cs typeface="Aharoni" pitchFamily="2" charset="-79"/>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smtClean="0">
                <a:ln>
                  <a:noFill/>
                </a:ln>
                <a:solidFill>
                  <a:srgbClr val="990099"/>
                </a:solidFill>
                <a:effectLst>
                  <a:outerShdw blurRad="38100" dist="38100" dir="2700000" algn="tl">
                    <a:srgbClr val="000000">
                      <a:alpha val="43137"/>
                    </a:srgbClr>
                  </a:outerShdw>
                </a:effectLst>
                <a:uLnTx/>
                <a:uFillTx/>
                <a:latin typeface="Berlin Sans FB Demi" pitchFamily="34" charset="0"/>
                <a:cs typeface="Aharoni" pitchFamily="2" charset="-79"/>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a:ln>
                <a:noFill/>
              </a:ln>
              <a:solidFill>
                <a:srgbClr val="990099"/>
              </a:solidFill>
              <a:effectLst>
                <a:outerShdw blurRad="38100" dist="38100" dir="2700000" algn="tl">
                  <a:srgbClr val="000000">
                    <a:alpha val="43137"/>
                  </a:srgbClr>
                </a:outerShdw>
              </a:effectLst>
              <a:uLnTx/>
              <a:uFillTx/>
              <a:latin typeface="Berlin Sans FB Demi" pitchFamily="34" charset="0"/>
              <a:cs typeface="Aharoni" pitchFamily="2" charset="-79"/>
            </a:endParaRPr>
          </a:p>
        </p:txBody>
      </p:sp>
      <p:pic>
        <p:nvPicPr>
          <p:cNvPr id="5" name="Picture 4" descr="MUJER BIBLIA.jpg"/>
          <p:cNvPicPr>
            <a:picLocks noChangeAspect="1"/>
          </p:cNvPicPr>
          <p:nvPr/>
        </p:nvPicPr>
        <p:blipFill>
          <a:blip r:embed="rId3" cstate="print"/>
          <a:stretch>
            <a:fillRect/>
          </a:stretch>
        </p:blipFill>
        <p:spPr>
          <a:xfrm>
            <a:off x="7143750" y="57150"/>
            <a:ext cx="1924050" cy="23812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lesiasCe\Pictures\FONDO MM 1.png"/>
          <p:cNvPicPr>
            <a:picLocks noChangeAspect="1" noChangeArrowheads="1"/>
          </p:cNvPicPr>
          <p:nvPr/>
        </p:nvPicPr>
        <p:blipFill>
          <a:blip r:embed="rId2" cstate="print"/>
          <a:srcRect/>
          <a:stretch>
            <a:fillRect/>
          </a:stretch>
        </p:blipFill>
        <p:spPr bwMode="auto">
          <a:xfrm>
            <a:off x="-14288" y="-11113"/>
            <a:ext cx="9174163" cy="6881813"/>
          </a:xfrm>
          <a:prstGeom prst="rect">
            <a:avLst/>
          </a:prstGeom>
          <a:noFill/>
        </p:spPr>
      </p:pic>
      <p:sp>
        <p:nvSpPr>
          <p:cNvPr id="4" name="Content Placeholder 2"/>
          <p:cNvSpPr txBox="1">
            <a:spLocks/>
          </p:cNvSpPr>
          <p:nvPr/>
        </p:nvSpPr>
        <p:spPr>
          <a:xfrm>
            <a:off x="914400" y="1524000"/>
            <a:ext cx="7086600" cy="3886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990600" y="1417637"/>
            <a:ext cx="7162800" cy="452596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t>
            </a:r>
            <a:r>
              <a:rPr kumimoji="0" lang="es-ES_tradnl" sz="2800" b="0" i="0" u="none" strike="noStrike" kern="1200" cap="none" spc="0" normalizeH="0" baseline="0" noProof="0" smtClean="0">
                <a:ln>
                  <a:noFill/>
                </a:ln>
                <a:solidFill>
                  <a:schemeClr val="tx1"/>
                </a:solidFill>
                <a:effectLst/>
                <a:uLnTx/>
                <a:uFillTx/>
                <a:latin typeface="+mn-lt"/>
                <a:ea typeface="+mn-ea"/>
                <a:cs typeface="+mn-cs"/>
              </a:rPr>
              <a:t>El Señor desea que Su Palabra, llegue a toda alma. Esto debe ser logrado con el trabajo personal. Este fue el método de Cristo. Su trabajo fue en gran medida las entrevistas personales. Él tenía una relación hacia las almas solitarias. Es a través de esa alma que el mensaje se extiende a miles de personas. No debemos esperar a que las almas vengan a nosotros, tenemos que buscar dónde están</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r>
              <a:rPr kumimoji="0" lang="en-US" sz="2800" b="0" i="1" u="none" strike="noStrike" kern="1200" cap="none" spc="0" normalizeH="0" baseline="0" noProof="0" smtClean="0">
                <a:ln>
                  <a:noFill/>
                </a:ln>
                <a:solidFill>
                  <a:schemeClr val="tx1"/>
                </a:solidFill>
                <a:effectLst/>
                <a:uLnTx/>
                <a:uFillTx/>
                <a:latin typeface="+mn-lt"/>
                <a:ea typeface="+mn-ea"/>
                <a:cs typeface="+mn-cs"/>
              </a:rPr>
              <a:t>Christ’s Object Lessons</a:t>
            </a:r>
            <a:r>
              <a:rPr kumimoji="0" lang="en-US" sz="2800" b="0" i="0" u="none" strike="noStrike" kern="1200" cap="none" spc="0" normalizeH="0" baseline="0" noProof="0" smtClean="0">
                <a:ln>
                  <a:noFill/>
                </a:ln>
                <a:solidFill>
                  <a:schemeClr val="tx1"/>
                </a:solidFill>
                <a:effectLst/>
                <a:uLnTx/>
                <a:uFillTx/>
                <a:latin typeface="+mn-lt"/>
                <a:ea typeface="+mn-ea"/>
                <a:cs typeface="+mn-cs"/>
              </a:rPr>
              <a:t>, p. 229</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983</Words>
  <Application>Microsoft Office PowerPoint</Application>
  <PresentationFormat>On-screen Show (4:3)</PresentationFormat>
  <Paragraphs>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EVANGELISMO UNA A UNA</vt:lpstr>
      <vt:lpstr>UN PROPÓSITO ELEVADO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TRABAJANDO COMO INSTRUCTORAS BIBLICAS</dc:title>
  <dc:creator>Cecilia Iglesias</dc:creator>
  <cp:lastModifiedBy>Cecilia Iglesias</cp:lastModifiedBy>
  <cp:revision>34</cp:revision>
  <dcterms:created xsi:type="dcterms:W3CDTF">2012-07-25T15:33:17Z</dcterms:created>
  <dcterms:modified xsi:type="dcterms:W3CDTF">2012-07-30T13:15:59Z</dcterms:modified>
</cp:coreProperties>
</file>