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8" r:id="rId2"/>
    <p:sldId id="287" r:id="rId3"/>
    <p:sldId id="288" r:id="rId4"/>
    <p:sldId id="316" r:id="rId5"/>
    <p:sldId id="317" r:id="rId6"/>
    <p:sldId id="304" r:id="rId7"/>
    <p:sldId id="305" r:id="rId8"/>
    <p:sldId id="306" r:id="rId9"/>
    <p:sldId id="307" r:id="rId10"/>
    <p:sldId id="308" r:id="rId11"/>
    <p:sldId id="309" r:id="rId12"/>
    <p:sldId id="310" r:id="rId13"/>
    <p:sldId id="311" r:id="rId14"/>
    <p:sldId id="312" r:id="rId15"/>
    <p:sldId id="313" r:id="rId16"/>
    <p:sldId id="314" r:id="rId17"/>
    <p:sldId id="315"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1E0791"/>
    <a:srgbClr val="0099CC"/>
    <a:srgbClr val="5BD4FF"/>
    <a:srgbClr val="19BBE1"/>
    <a:srgbClr val="00CCFF"/>
    <a:srgbClr val="37CBFF"/>
    <a:srgbClr val="8BE1FF"/>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94683" autoAdjust="0"/>
  </p:normalViewPr>
  <p:slideViewPr>
    <p:cSldViewPr>
      <p:cViewPr>
        <p:scale>
          <a:sx n="60" d="100"/>
          <a:sy n="60" d="100"/>
        </p:scale>
        <p:origin x="-1428"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9247E-42E2-4394-B9C8-9B23B5EED4F4}" type="datetimeFigureOut">
              <a:rPr lang="en-US" smtClean="0"/>
              <a:pPr/>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C4C5E-8464-4649-9371-6B08E06155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C4C5E-8464-4649-9371-6B08E061554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7792675-ACE5-404F-8252-7929FF13C3B7}"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E61EF17-5AB5-4634-A80D-8B1DBFDFF911}"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Table Placeholder 2"/>
          <p:cNvSpPr>
            <a:spLocks noGrp="1"/>
          </p:cNvSpPr>
          <p:nvPr>
            <p:ph type="tbl" idx="1"/>
          </p:nvPr>
        </p:nvSpPr>
        <p:spPr>
          <a:xfrm>
            <a:off x="457200" y="1600200"/>
            <a:ext cx="8229600" cy="4495800"/>
          </a:xfrm>
          <a:prstGeom prst="rect">
            <a:avLst/>
          </a:prstGeom>
        </p:spPr>
        <p:txBody>
          <a:bodyPr rtlCol="0">
            <a:normAutofit/>
          </a:bodyPr>
          <a:lstStyle/>
          <a:p>
            <a:pPr lvl="0"/>
            <a:endParaRPr lang="es-CO" noProof="0" smtClean="0"/>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228C26A0-F15C-4275-8543-C6F02CAFE634}"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071BDD7-3063-4858-A646-490324D46F1D}"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E25CC75-C614-4250-9C01-E0A99CC145A1}"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10C135-9114-4B8B-B323-E8168102A392}"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375AB8-9685-44E1-9A69-E25EE42F4219}"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7AEFACC-803F-46A6-BEC2-877C025E136F}"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0865CC2-24AD-4DC2-B611-2178CBF3AC71}"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5EB82A0-2574-4C28-A669-FCDE8E485066}"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3 Imagen" descr="fondo4-02.jpg"/>
          <p:cNvPicPr>
            <a:picLocks noChangeAspect="1"/>
          </p:cNvPicPr>
          <p:nvPr userDrawn="1"/>
        </p:nvPicPr>
        <p:blipFill>
          <a:blip r:embed="rId2" cstate="print"/>
          <a:srcRect l="9052" t="5443" r="8263" b="6557"/>
          <a:stretch>
            <a:fillRect/>
          </a:stretch>
        </p:blipFill>
        <p:spPr bwMode="auto">
          <a:xfrm>
            <a:off x="0" y="-171450"/>
            <a:ext cx="9144000" cy="70294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6 Imagen" descr="fondo4-02.jpg"/>
          <p:cNvPicPr>
            <a:picLocks noChangeAspect="1"/>
          </p:cNvPicPr>
          <p:nvPr userDrawn="1"/>
        </p:nvPicPr>
        <p:blipFill>
          <a:blip r:embed="rId14" cstate="print"/>
          <a:srcRect l="9052" t="5443" r="8263" b="6557"/>
          <a:stretch>
            <a:fillRect/>
          </a:stretch>
        </p:blipFill>
        <p:spPr bwMode="auto">
          <a:xfrm>
            <a:off x="0" y="-171450"/>
            <a:ext cx="9144000" cy="7029450"/>
          </a:xfrm>
          <a:prstGeom prst="rect">
            <a:avLst/>
          </a:prstGeom>
          <a:noFill/>
          <a:ln w="9525">
            <a:noFill/>
            <a:miter lim="800000"/>
            <a:headEnd/>
            <a:tailEnd/>
          </a:ln>
        </p:spPr>
      </p:pic>
      <p:pic>
        <p:nvPicPr>
          <p:cNvPr id="1027" name="8 Imagen" descr="transp.png"/>
          <p:cNvPicPr>
            <a:picLocks noChangeAspect="1"/>
          </p:cNvPicPr>
          <p:nvPr userDrawn="1"/>
        </p:nvPicPr>
        <p:blipFill>
          <a:blip r:embed="rId15" cstate="print"/>
          <a:srcRect/>
          <a:stretch>
            <a:fillRect/>
          </a:stretch>
        </p:blipFill>
        <p:spPr bwMode="auto">
          <a:xfrm>
            <a:off x="7667625" y="260350"/>
            <a:ext cx="508000"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IglesiasCe\Pictures\FOTOS MUJERES DIA\DSC_2913.jpg"/>
          <p:cNvPicPr>
            <a:picLocks noChangeAspect="1" noChangeArrowheads="1"/>
          </p:cNvPicPr>
          <p:nvPr/>
        </p:nvPicPr>
        <p:blipFill>
          <a:blip r:embed="rId2" cstate="print"/>
          <a:srcRect l="14921" t="12999"/>
          <a:stretch>
            <a:fillRect/>
          </a:stretch>
        </p:blipFill>
        <p:spPr bwMode="auto">
          <a:xfrm>
            <a:off x="1475656" y="1772816"/>
            <a:ext cx="6446912" cy="4161187"/>
          </a:xfrm>
          <a:prstGeom prst="ellipse">
            <a:avLst/>
          </a:prstGeom>
          <a:noFill/>
          <a:effectLst>
            <a:softEdge rad="635000"/>
          </a:effectLst>
        </p:spPr>
      </p:pic>
      <p:sp>
        <p:nvSpPr>
          <p:cNvPr id="14340"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9" name="Group 8"/>
          <p:cNvGrpSpPr/>
          <p:nvPr/>
        </p:nvGrpSpPr>
        <p:grpSpPr>
          <a:xfrm>
            <a:off x="755576" y="188640"/>
            <a:ext cx="7488832" cy="1323439"/>
            <a:chOff x="755576" y="188640"/>
            <a:chExt cx="7488832" cy="1323439"/>
          </a:xfrm>
        </p:grpSpPr>
        <p:pic>
          <p:nvPicPr>
            <p:cNvPr id="14343" name="Picture 7" descr="C:\Users\IglesiasCe\Pictures\FONDOS\logo Min Mujer.jpg"/>
            <p:cNvPicPr>
              <a:picLocks noChangeAspect="1" noChangeArrowheads="1"/>
            </p:cNvPicPr>
            <p:nvPr/>
          </p:nvPicPr>
          <p:blipFill>
            <a:blip r:embed="rId3" cstate="print"/>
            <a:srcRect l="21485" r="20085"/>
            <a:stretch>
              <a:fillRect/>
            </a:stretch>
          </p:blipFill>
          <p:spPr bwMode="auto">
            <a:xfrm>
              <a:off x="899592" y="188640"/>
              <a:ext cx="1512168" cy="1314928"/>
            </a:xfrm>
            <a:prstGeom prst="rect">
              <a:avLst/>
            </a:prstGeom>
            <a:noFill/>
            <a:ln>
              <a:solidFill>
                <a:srgbClr val="CC0099"/>
              </a:solidFill>
            </a:ln>
            <a:effectLst>
              <a:softEdge rad="127000"/>
            </a:effectLst>
          </p:spPr>
        </p:pic>
        <p:sp>
          <p:nvSpPr>
            <p:cNvPr id="7" name="Rectangle 6"/>
            <p:cNvSpPr/>
            <p:nvPr/>
          </p:nvSpPr>
          <p:spPr>
            <a:xfrm>
              <a:off x="755576" y="188640"/>
              <a:ext cx="7488832" cy="1323439"/>
            </a:xfrm>
            <a:prstGeom prst="rect">
              <a:avLst/>
            </a:prstGeom>
            <a:noFill/>
            <a:ln>
              <a:solidFill>
                <a:srgbClr val="CC0099"/>
              </a:solidFill>
            </a:ln>
          </p:spPr>
          <p:txBody>
            <a:bodyPr wrap="square">
              <a:spAutoFit/>
            </a:bodyPr>
            <a:lstStyle/>
            <a:p>
              <a:pPr algn="r">
                <a:defRPr/>
              </a:pPr>
              <a:r>
                <a:rPr lang="en-US" sz="4000" b="1" cap="all" dirty="0" smtClean="0">
                  <a:ln/>
                  <a:solidFill>
                    <a:srgbClr val="CC0099"/>
                  </a:solidFill>
                  <a:effectLst>
                    <a:outerShdw blurRad="38100" dist="38100" dir="2700000" algn="tl">
                      <a:srgbClr val="000000">
                        <a:alpha val="43137"/>
                      </a:srgbClr>
                    </a:outerShdw>
                    <a:reflection blurRad="10000" stA="55000" endPos="48000" dist="500" dir="5400000" sy="-100000" algn="bl" rotWithShape="0"/>
                  </a:effectLst>
                </a:rPr>
                <a:t>EVANGELIZACI</a:t>
              </a:r>
              <a:r>
                <a:rPr lang="es-ES" sz="4000" b="1" cap="all" dirty="0" smtClean="0">
                  <a:ln/>
                  <a:solidFill>
                    <a:srgbClr val="CC0099"/>
                  </a:solidFill>
                  <a:effectLst>
                    <a:outerShdw blurRad="38100" dist="38100" dir="2700000" algn="tl">
                      <a:srgbClr val="000000">
                        <a:alpha val="43137"/>
                      </a:srgbClr>
                    </a:outerShdw>
                    <a:reflection blurRad="10000" stA="55000" endPos="48000" dist="500" dir="5400000" sy="-100000" algn="bl" rotWithShape="0"/>
                  </a:effectLst>
                </a:rPr>
                <a:t>ÓN EN GRUPOS PEQUEÑOS</a:t>
              </a:r>
              <a:endParaRPr lang="en-US" sz="4000" b="1" cap="all" dirty="0">
                <a:ln/>
                <a:solidFill>
                  <a:srgbClr val="CC0099"/>
                </a:solidFill>
                <a:effectLst>
                  <a:outerShdw blurRad="38100" dist="38100" dir="2700000" algn="tl">
                    <a:srgbClr val="000000">
                      <a:alpha val="43137"/>
                    </a:srgbClr>
                  </a:outerShdw>
                  <a:reflection blurRad="10000" stA="55000" endPos="48000" dist="500" dir="5400000" sy="-100000" algn="bl" rotWithShape="0"/>
                </a:effectLst>
              </a:endParaRPr>
            </a:p>
          </p:txBody>
        </p:sp>
      </p:grpSp>
      <p:sp>
        <p:nvSpPr>
          <p:cNvPr id="8" name="Rectangle 2"/>
          <p:cNvSpPr>
            <a:spLocks noGrp="1" noChangeArrowheads="1"/>
          </p:cNvSpPr>
          <p:nvPr>
            <p:ph type="title"/>
          </p:nvPr>
        </p:nvSpPr>
        <p:spPr>
          <a:xfrm>
            <a:off x="35496" y="5949280"/>
            <a:ext cx="8496944" cy="1143000"/>
          </a:xfrm>
        </p:spPr>
        <p:txBody>
          <a:bodyPr/>
          <a:lstStyle/>
          <a:p>
            <a:pPr>
              <a:defRPr/>
            </a:pPr>
            <a:r>
              <a:rPr lang="es-ES_tradnl" sz="2000" b="1" dirty="0" smtClean="0">
                <a:solidFill>
                  <a:srgbClr val="1E079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Seminario preparado por la Conferencia general de los ASD Modificado por el departamento de Ministerios de la Mujer de la DIA</a:t>
            </a:r>
            <a:r>
              <a:rPr lang="es-ES_tradnl" sz="2000" b="1" dirty="0">
                <a:solidFill>
                  <a:srgbClr val="1E0791"/>
                </a:solidFill>
                <a:effectLst>
                  <a:outerShdw blurRad="38100" dist="38100" dir="2700000" algn="tl">
                    <a:srgbClr val="000000">
                      <a:alpha val="43137"/>
                    </a:srgbClr>
                  </a:outerShdw>
                </a:effectLst>
                <a:latin typeface="Arial" pitchFamily="34" charset="0"/>
                <a:cs typeface="Arial" pitchFamily="34" charset="0"/>
              </a:rPr>
              <a:t/>
            </a:r>
            <a:br>
              <a:rPr lang="es-ES_tradnl" sz="2000" b="1" dirty="0">
                <a:solidFill>
                  <a:srgbClr val="1E0791"/>
                </a:solidFill>
                <a:effectLst>
                  <a:outerShdw blurRad="38100" dist="38100" dir="2700000" algn="tl">
                    <a:srgbClr val="000000">
                      <a:alpha val="43137"/>
                    </a:srgbClr>
                  </a:outerShdw>
                </a:effectLst>
                <a:latin typeface="Arial" pitchFamily="34" charset="0"/>
                <a:cs typeface="Arial" pitchFamily="34" charset="0"/>
              </a:rPr>
            </a:br>
            <a:endParaRPr lang="es-ES" sz="2000" b="1" dirty="0">
              <a:solidFill>
                <a:srgbClr val="1E079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530952" cy="5181600"/>
          </a:xfrm>
        </p:spPr>
        <p:txBody>
          <a:bodyPr>
            <a:normAutofit/>
          </a:bodyPr>
          <a:lstStyle/>
          <a:p>
            <a:r>
              <a:rPr lang="es-ES_tradnl" b="1" dirty="0" smtClean="0">
                <a:solidFill>
                  <a:srgbClr val="CC0099"/>
                </a:solidFill>
                <a:effectLst>
                  <a:outerShdw blurRad="50800" dist="38100" dir="2700000">
                    <a:srgbClr val="000000">
                      <a:alpha val="43000"/>
                    </a:srgbClr>
                  </a:outerShdw>
                </a:effectLst>
              </a:rPr>
              <a:t>El ambiente de la reunión es importante.</a:t>
            </a:r>
            <a:r>
              <a:rPr lang="es-ES_tradnl" b="1" dirty="0" smtClean="0">
                <a:solidFill>
                  <a:srgbClr val="CC0099"/>
                </a:solidFill>
              </a:rPr>
              <a:t> </a:t>
            </a:r>
            <a:r>
              <a:rPr lang="es-ES_tradnl" b="1" dirty="0" smtClean="0">
                <a:solidFill>
                  <a:srgbClr val="1E0791"/>
                </a:solidFill>
              </a:rPr>
              <a:t>Fomente un ambiente agradable, en un lugar con buena iluminación y ventilación, un lugar que no sea demasiado caliente o frío.</a:t>
            </a:r>
          </a:p>
          <a:p>
            <a:r>
              <a:rPr lang="es-ES_tradnl" b="1" dirty="0" smtClean="0">
                <a:solidFill>
                  <a:srgbClr val="CC0099"/>
                </a:solidFill>
                <a:effectLst>
                  <a:outerShdw blurRad="50800" dist="38100" dir="2700000">
                    <a:srgbClr val="000000">
                      <a:alpha val="43000"/>
                    </a:srgbClr>
                  </a:outerShdw>
                </a:effectLst>
              </a:rPr>
              <a:t>Si es posible, se reúnen en un círculo para buen contacto visual</a:t>
            </a:r>
            <a:r>
              <a:rPr lang="es-ES_tradnl" b="1" dirty="0" smtClean="0">
                <a:solidFill>
                  <a:srgbClr val="CC0099"/>
                </a:solidFill>
              </a:rPr>
              <a:t>.</a:t>
            </a:r>
          </a:p>
          <a:p>
            <a:r>
              <a:rPr lang="es-ES_tradnl" b="1" dirty="0" smtClean="0">
                <a:solidFill>
                  <a:srgbClr val="CC0099"/>
                </a:solidFill>
                <a:effectLst>
                  <a:outerShdw blurRad="50800" dist="38100" dir="2700000">
                    <a:srgbClr val="000000">
                      <a:alpha val="43000"/>
                    </a:srgbClr>
                  </a:outerShdw>
                </a:effectLst>
              </a:rPr>
              <a:t>Evite distracciones </a:t>
            </a:r>
            <a:r>
              <a:rPr lang="es-ES_tradnl" b="1" dirty="0" smtClean="0">
                <a:solidFill>
                  <a:srgbClr val="1E0791"/>
                </a:solidFill>
              </a:rPr>
              <a:t>tales como animales de compañía, la televisión o la radio. Organice un programa para el cuidado de niños si es necesario.</a:t>
            </a:r>
            <a:endParaRPr lang="en-US" b="1" dirty="0">
              <a:solidFill>
                <a:srgbClr val="1E0791"/>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mc="http://schemas.openxmlformats.org/markup-compatibility/2006" xmlns:mv="urn:schemas-microsoft-com:mac:vml" xmlns:p14="http://schemas.microsoft.com/office/powerpoint/2010/main" xmlns="" val="158049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glesiasCe\Pictures\Mis imágenes\FOTOS MIN MUJER\Min Mujer ASurCol\CIMG0902.JPG"/>
          <p:cNvPicPr>
            <a:picLocks noChangeAspect="1" noChangeArrowheads="1"/>
          </p:cNvPicPr>
          <p:nvPr/>
        </p:nvPicPr>
        <p:blipFill>
          <a:blip r:embed="rId2" cstate="print"/>
          <a:srcRect l="69687" t="22700" r="9051" b="40550"/>
          <a:stretch>
            <a:fillRect/>
          </a:stretch>
        </p:blipFill>
        <p:spPr bwMode="auto">
          <a:xfrm>
            <a:off x="6033254" y="764704"/>
            <a:ext cx="2931234" cy="4824536"/>
          </a:xfrm>
          <a:prstGeom prst="ellipse">
            <a:avLst/>
          </a:prstGeom>
          <a:noFill/>
          <a:effectLst>
            <a:softEdge rad="317500"/>
          </a:effectLst>
        </p:spPr>
      </p:pic>
      <p:sp>
        <p:nvSpPr>
          <p:cNvPr id="3" name="Content Placeholder 2"/>
          <p:cNvSpPr>
            <a:spLocks noGrp="1"/>
          </p:cNvSpPr>
          <p:nvPr>
            <p:ph idx="1"/>
          </p:nvPr>
        </p:nvSpPr>
        <p:spPr>
          <a:xfrm>
            <a:off x="683568" y="908720"/>
            <a:ext cx="6048672" cy="5328592"/>
          </a:xfrm>
        </p:spPr>
        <p:txBody>
          <a:bodyPr>
            <a:noAutofit/>
          </a:bodyPr>
          <a:lstStyle/>
          <a:p>
            <a:r>
              <a:rPr lang="es-ES_tradnl" sz="3600" dirty="0" smtClean="0">
                <a:solidFill>
                  <a:srgbClr val="1E0791"/>
                </a:solidFill>
                <a:effectLst>
                  <a:outerShdw blurRad="50800" dist="38100" dir="2220000">
                    <a:srgbClr val="000000">
                      <a:alpha val="43000"/>
                    </a:srgbClr>
                  </a:outerShdw>
                </a:effectLst>
              </a:rPr>
              <a:t>Nombre a un coordinador de grupo, pero promueva un ambiente de participación activa. Cultive una actitud amable y participativa, evite el espíritu de competencia o de crítica. El foco no está en el moderador sino en la Biblia.</a:t>
            </a:r>
            <a:endParaRPr lang="en-US" sz="3600" b="1" dirty="0">
              <a:solidFill>
                <a:srgbClr val="1E0791"/>
              </a:solidFill>
              <a:effectLst>
                <a:outerShdw blurRad="50800" dist="38100" dir="2220000">
                  <a:srgbClr val="000000">
                    <a:alpha val="43000"/>
                  </a:srgbClr>
                </a:outerShdw>
              </a:effectLst>
            </a:endParaRPr>
          </a:p>
        </p:txBody>
      </p:sp>
      <p:pic>
        <p:nvPicPr>
          <p:cNvPr id="6" name="Picture 5"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mc="http://schemas.openxmlformats.org/markup-compatibility/2006" xmlns:mv="urn:schemas-microsoft-com:mac:vml" xmlns:p14="http://schemas.microsoft.com/office/powerpoint/2010/main" xmlns="" val="354627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32656"/>
            <a:ext cx="7776864" cy="5088632"/>
          </a:xfrm>
        </p:spPr>
        <p:txBody>
          <a:bodyPr>
            <a:noAutofit/>
          </a:bodyPr>
          <a:lstStyle/>
          <a:p>
            <a:pPr lvl="0"/>
            <a:r>
              <a:rPr lang="es-ES_tradnl" b="1" dirty="0" smtClean="0">
                <a:solidFill>
                  <a:srgbClr val="CC0099"/>
                </a:solidFill>
                <a:effectLst>
                  <a:outerShdw blurRad="50800" dist="38100" dir="2700000">
                    <a:srgbClr val="000000">
                      <a:alpha val="43000"/>
                    </a:srgbClr>
                  </a:outerShdw>
                </a:effectLst>
              </a:rPr>
              <a:t>Sea sensible.</a:t>
            </a:r>
            <a:r>
              <a:rPr lang="es-ES_tradnl" b="1" dirty="0" smtClean="0">
                <a:solidFill>
                  <a:srgbClr val="CC0099"/>
                </a:solidFill>
              </a:rPr>
              <a:t>  </a:t>
            </a:r>
            <a:r>
              <a:rPr lang="es-ES_tradnl" b="1" dirty="0" smtClean="0">
                <a:solidFill>
                  <a:srgbClr val="1E0791"/>
                </a:solidFill>
              </a:rPr>
              <a:t>Trate de evitar situaciones embarazosas.</a:t>
            </a:r>
          </a:p>
          <a:p>
            <a:pPr lvl="0"/>
            <a:r>
              <a:rPr lang="es-ES_tradnl" b="1" dirty="0" smtClean="0">
                <a:solidFill>
                  <a:srgbClr val="CC0099"/>
                </a:solidFill>
                <a:effectLst>
                  <a:outerShdw blurRad="50800" dist="38100" dir="2700000">
                    <a:srgbClr val="000000">
                      <a:alpha val="43000"/>
                    </a:srgbClr>
                  </a:outerShdw>
                </a:effectLst>
              </a:rPr>
              <a:t>Ayudar a la persona coordinadora a ser considerado.</a:t>
            </a:r>
          </a:p>
          <a:p>
            <a:pPr lvl="0"/>
            <a:r>
              <a:rPr lang="es-ES_tradnl" b="1" dirty="0" smtClean="0">
                <a:solidFill>
                  <a:srgbClr val="CC0099"/>
                </a:solidFill>
                <a:effectLst>
                  <a:outerShdw blurRad="50800" dist="38100" dir="2700000">
                    <a:srgbClr val="000000">
                      <a:alpha val="43000"/>
                    </a:srgbClr>
                  </a:outerShdw>
                </a:effectLst>
              </a:rPr>
              <a:t>A la hora de la oración y la aplicación de las Escrituras, los miembros del grupo puede revelar información personal. </a:t>
            </a:r>
            <a:r>
              <a:rPr lang="es-ES_tradnl" b="1" dirty="0" smtClean="0">
                <a:solidFill>
                  <a:srgbClr val="1E0791"/>
                </a:solidFill>
              </a:rPr>
              <a:t>Es esencial mantener la confidencialidad en el grupo. </a:t>
            </a:r>
            <a:endParaRPr lang="en-US" b="1" dirty="0">
              <a:solidFill>
                <a:srgbClr val="1E0791"/>
              </a:solidFill>
            </a:endParaRPr>
          </a:p>
        </p:txBody>
      </p:sp>
      <p:pic>
        <p:nvPicPr>
          <p:cNvPr id="4" name="Picture 3"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mc="http://schemas.openxmlformats.org/markup-compatibility/2006" xmlns:mv="urn:schemas-microsoft-com:mac:vml" xmlns:p14="http://schemas.microsoft.com/office/powerpoint/2010/main" xmlns="" val="3269273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1437"/>
            <a:ext cx="8303840" cy="4525963"/>
          </a:xfrm>
        </p:spPr>
        <p:txBody>
          <a:bodyPr>
            <a:normAutofit/>
          </a:bodyPr>
          <a:lstStyle/>
          <a:p>
            <a:pPr lvl="0"/>
            <a:r>
              <a:rPr lang="es-ES_tradnl" b="1" dirty="0" smtClean="0">
                <a:solidFill>
                  <a:srgbClr val="CC0099"/>
                </a:solidFill>
                <a:effectLst>
                  <a:outerShdw blurRad="50800" dist="38100" dir="2700000">
                    <a:srgbClr val="000000">
                      <a:alpha val="43000"/>
                    </a:srgbClr>
                  </a:outerShdw>
                </a:effectLst>
              </a:rPr>
              <a:t>Un esquema de estudio le dará sentido al estudio y mantendrá el interés del grupo.</a:t>
            </a:r>
            <a:r>
              <a:rPr lang="es-ES_tradnl" b="1" dirty="0" smtClean="0">
                <a:solidFill>
                  <a:srgbClr val="CC0099"/>
                </a:solidFill>
              </a:rPr>
              <a:t> </a:t>
            </a:r>
            <a:r>
              <a:rPr lang="es-ES_tradnl" b="1" dirty="0" smtClean="0">
                <a:solidFill>
                  <a:srgbClr val="1E0791"/>
                </a:solidFill>
              </a:rPr>
              <a:t>Al leer la Palabra de Dios, hacer preguntas. (A continuación, permitir que el grupo responda.)</a:t>
            </a:r>
          </a:p>
          <a:p>
            <a:pPr lvl="0"/>
            <a:r>
              <a:rPr lang="es-ES_tradnl" b="1" dirty="0" smtClean="0">
                <a:solidFill>
                  <a:srgbClr val="CC0099"/>
                </a:solidFill>
                <a:effectLst>
                  <a:outerShdw blurRad="50800" dist="38100" dir="2700000">
                    <a:srgbClr val="000000">
                      <a:alpha val="43000"/>
                    </a:srgbClr>
                  </a:outerShdw>
                </a:effectLst>
              </a:rPr>
              <a:t>Afirmar. </a:t>
            </a:r>
            <a:r>
              <a:rPr lang="es-ES_tradnl" b="1" dirty="0" smtClean="0">
                <a:solidFill>
                  <a:srgbClr val="1E0791"/>
                </a:solidFill>
              </a:rPr>
              <a:t>Dar cumplidos sinceros a los miembros del grupo sobre sus avances en el conocimiento de la Biblia.</a:t>
            </a:r>
            <a:endParaRPr lang="en-US" b="1" dirty="0" smtClean="0">
              <a:solidFill>
                <a:srgbClr val="1E0791"/>
              </a:solidFill>
            </a:endParaRPr>
          </a:p>
          <a:p>
            <a:endParaRPr lang="en-US" b="1" dirty="0">
              <a:solidFill>
                <a:srgbClr val="CC0099"/>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mc="http://schemas.openxmlformats.org/markup-compatibility/2006" xmlns:mv="urn:schemas-microsoft-com:mac:vml" xmlns:p14="http://schemas.microsoft.com/office/powerpoint/2010/main" xmlns="" val="228378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886544"/>
            <a:ext cx="7859216" cy="5638800"/>
          </a:xfrm>
        </p:spPr>
        <p:txBody>
          <a:bodyPr>
            <a:normAutofit/>
          </a:bodyPr>
          <a:lstStyle/>
          <a:p>
            <a:pPr lvl="0"/>
            <a:r>
              <a:rPr lang="es-ES_tradnl" b="1" dirty="0" smtClean="0">
                <a:solidFill>
                  <a:srgbClr val="CC0099"/>
                </a:solidFill>
                <a:effectLst>
                  <a:outerShdw blurRad="50800" dist="38100" dir="2700000">
                    <a:srgbClr val="000000">
                      <a:alpha val="43000"/>
                    </a:srgbClr>
                  </a:outerShdw>
                </a:effectLst>
              </a:rPr>
              <a:t>Enfoque. </a:t>
            </a:r>
            <a:r>
              <a:rPr lang="es-ES_tradnl" b="1" dirty="0" smtClean="0">
                <a:solidFill>
                  <a:srgbClr val="1E0791"/>
                </a:solidFill>
              </a:rPr>
              <a:t>Si la discusión se aparta del tema, se podría decir: lo que hemos estado discutiendo es interesante, tal vez podríamos discutir esto más en otro momento.</a:t>
            </a:r>
          </a:p>
          <a:p>
            <a:pPr lvl="0"/>
            <a:r>
              <a:rPr lang="es-ES_tradnl" b="1" dirty="0" smtClean="0">
                <a:solidFill>
                  <a:srgbClr val="CC0099"/>
                </a:solidFill>
                <a:effectLst>
                  <a:outerShdw blurRad="50800" dist="38100" dir="2700000">
                    <a:srgbClr val="000000">
                      <a:alpha val="43000"/>
                    </a:srgbClr>
                  </a:outerShdw>
                </a:effectLst>
              </a:rPr>
              <a:t>Fomentar una buena escucha. </a:t>
            </a:r>
            <a:r>
              <a:rPr lang="es-ES_tradnl" b="1" dirty="0" smtClean="0">
                <a:solidFill>
                  <a:srgbClr val="1E0791"/>
                </a:solidFill>
              </a:rPr>
              <a:t>Sea paciente. Dé a los miembros tiempo para pensar. Evite la tensión o el conflicto señalando a los miembros. Usar el razonamiento lógico.</a:t>
            </a:r>
            <a:endParaRPr lang="en-US" b="1" dirty="0">
              <a:solidFill>
                <a:srgbClr val="1E0791"/>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mc="http://schemas.openxmlformats.org/markup-compatibility/2006" xmlns:mv="urn:schemas-microsoft-com:mac:vml" xmlns:p14="http://schemas.microsoft.com/office/powerpoint/2010/main" xmlns="" val="119365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685800"/>
            <a:ext cx="7795592" cy="5119464"/>
          </a:xfrm>
        </p:spPr>
        <p:txBody>
          <a:bodyPr>
            <a:noAutofit/>
          </a:bodyPr>
          <a:lstStyle/>
          <a:p>
            <a:pPr lvl="0"/>
            <a:r>
              <a:rPr lang="es-ES_tradnl" b="1" dirty="0" smtClean="0">
                <a:solidFill>
                  <a:srgbClr val="CC0099"/>
                </a:solidFill>
                <a:effectLst>
                  <a:outerShdw blurRad="50800" dist="38100" dir="2700000">
                    <a:srgbClr val="000000">
                      <a:alpha val="43000"/>
                    </a:srgbClr>
                  </a:outerShdw>
                </a:effectLst>
              </a:rPr>
              <a:t>No dude en decir que no sabe. </a:t>
            </a:r>
            <a:r>
              <a:rPr lang="es-ES_tradnl" b="1" dirty="0" smtClean="0">
                <a:solidFill>
                  <a:srgbClr val="1E0791"/>
                </a:solidFill>
              </a:rPr>
              <a:t>Esté dispuesto a encontrar la respuesta, o hacer que el grupo de encuentre  información sobre el tema.</a:t>
            </a:r>
          </a:p>
          <a:p>
            <a:pPr lvl="0"/>
            <a:r>
              <a:rPr lang="es-ES_tradnl" b="1" dirty="0" smtClean="0">
                <a:solidFill>
                  <a:srgbClr val="CC0099"/>
                </a:solidFill>
                <a:effectLst>
                  <a:outerShdw blurRad="50800" dist="38100" dir="2700000">
                    <a:srgbClr val="000000">
                      <a:alpha val="43000"/>
                    </a:srgbClr>
                  </a:outerShdw>
                </a:effectLst>
              </a:rPr>
              <a:t>Cuando sea posible, utilice las ayudas visuales para mayor claridad.</a:t>
            </a:r>
          </a:p>
          <a:p>
            <a:pPr lvl="0"/>
            <a:r>
              <a:rPr lang="es-ES_tradnl" b="1" dirty="0" smtClean="0">
                <a:solidFill>
                  <a:srgbClr val="CC0099"/>
                </a:solidFill>
                <a:effectLst>
                  <a:outerShdw blurRad="50800" dist="38100" dir="2700000">
                    <a:srgbClr val="000000">
                      <a:alpha val="43000"/>
                    </a:srgbClr>
                  </a:outerShdw>
                </a:effectLst>
              </a:rPr>
              <a:t>Fomentar una respuesta al cierre</a:t>
            </a:r>
            <a:r>
              <a:rPr lang="es-ES_tradnl" b="1" dirty="0" smtClean="0">
                <a:solidFill>
                  <a:srgbClr val="1E0791"/>
                </a:solidFill>
              </a:rPr>
              <a:t>, haciendo preguntas como, ¿Qué le pareció? ¿Le fue útil nuestro tema de estudio?</a:t>
            </a:r>
            <a:endParaRPr lang="en-US" b="1" dirty="0">
              <a:solidFill>
                <a:srgbClr val="1E0791"/>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mc="http://schemas.openxmlformats.org/markup-compatibility/2006" xmlns:mv="urn:schemas-microsoft-com:mac:vml" xmlns:p14="http://schemas.microsoft.com/office/powerpoint/2010/main" xmlns="" val="4055106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5766792" cy="3442320"/>
          </a:xfrm>
        </p:spPr>
        <p:txBody>
          <a:bodyPr/>
          <a:lstStyle/>
          <a:p>
            <a:pPr lvl="0"/>
            <a:r>
              <a:rPr lang="es-ES_tradnl" b="1" dirty="0" smtClean="0">
                <a:solidFill>
                  <a:srgbClr val="CC0099"/>
                </a:solidFill>
                <a:effectLst>
                  <a:outerShdw blurRad="50800" dist="38100" dir="2700000">
                    <a:srgbClr val="000000">
                      <a:alpha val="43000"/>
                    </a:srgbClr>
                  </a:outerShdw>
                </a:effectLst>
              </a:rPr>
              <a:t>Después de el estudio de la Biblia</a:t>
            </a:r>
            <a:r>
              <a:rPr lang="es-ES_tradnl" b="1" dirty="0" smtClean="0">
                <a:solidFill>
                  <a:srgbClr val="1E0791"/>
                </a:solidFill>
              </a:rPr>
              <a:t>, el tiempo de oración pueden incluir alabanzas, peticiones y oraciones de gracias.</a:t>
            </a:r>
          </a:p>
          <a:p>
            <a:pPr lvl="0"/>
            <a:r>
              <a:rPr lang="es-ES_tradnl" b="1" dirty="0" smtClean="0">
                <a:solidFill>
                  <a:srgbClr val="CC0099"/>
                </a:solidFill>
                <a:effectLst>
                  <a:outerShdw blurRad="50800" dist="38100" dir="2700000">
                    <a:srgbClr val="000000">
                      <a:alpha val="43000"/>
                    </a:srgbClr>
                  </a:outerShdw>
                </a:effectLst>
              </a:rPr>
              <a:t>Anime a todos a orar</a:t>
            </a:r>
            <a:r>
              <a:rPr lang="es-ES_tradnl" b="1" dirty="0" smtClean="0">
                <a:solidFill>
                  <a:srgbClr val="1E0791"/>
                </a:solidFill>
              </a:rPr>
              <a:t>, en respuesta al tema de estudio o las necesidades del grupo.</a:t>
            </a:r>
            <a:endParaRPr lang="en-US" b="1" dirty="0">
              <a:solidFill>
                <a:srgbClr val="1E0791"/>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pic>
        <p:nvPicPr>
          <p:cNvPr id="5" name="3 Imagen" descr="DSC_1246.png"/>
          <p:cNvPicPr>
            <a:picLocks noChangeAspect="1"/>
          </p:cNvPicPr>
          <p:nvPr/>
        </p:nvPicPr>
        <p:blipFill>
          <a:blip r:embed="rId3" cstate="print"/>
          <a:srcRect/>
          <a:stretch>
            <a:fillRect/>
          </a:stretch>
        </p:blipFill>
        <p:spPr bwMode="auto">
          <a:xfrm>
            <a:off x="5724128" y="692696"/>
            <a:ext cx="2876550" cy="4295775"/>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 val="2378579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933056"/>
            <a:ext cx="8229600" cy="1800200"/>
          </a:xfrm>
        </p:spPr>
        <p:txBody>
          <a:bodyPr>
            <a:normAutofit/>
          </a:bodyPr>
          <a:lstStyle/>
          <a:p>
            <a:pPr marL="0" lvl="0" indent="0" algn="ctr">
              <a:buNone/>
            </a:pPr>
            <a:r>
              <a:rPr lang="es-ES_tradnl" b="1" dirty="0" smtClean="0">
                <a:solidFill>
                  <a:srgbClr val="1E0791"/>
                </a:solidFill>
                <a:effectLst>
                  <a:outerShdw blurRad="50800" dist="38100" dir="2700000">
                    <a:schemeClr val="bg1">
                      <a:alpha val="43000"/>
                    </a:schemeClr>
                  </a:outerShdw>
                </a:effectLst>
              </a:rPr>
              <a:t>A medida que el número de personas en el grupo crece, haga planes para el inicio otro Grupo Pequeño.</a:t>
            </a:r>
            <a:endParaRPr lang="en-US" b="1" i="1" dirty="0" smtClean="0">
              <a:solidFill>
                <a:srgbClr val="1E0791"/>
              </a:solidFill>
              <a:effectLst>
                <a:outerShdw blurRad="50800" dist="38100" dir="2700000">
                  <a:schemeClr val="bg1">
                    <a:alpha val="43000"/>
                  </a:schemeClr>
                </a:outerShdw>
              </a:effectLst>
            </a:endParaRPr>
          </a:p>
          <a:p>
            <a:endParaRPr lang="en-US" b="1" i="1" dirty="0">
              <a:solidFill>
                <a:srgbClr val="1E0791"/>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pic>
        <p:nvPicPr>
          <p:cNvPr id="8" name="6 Imagen" descr="104057941.png"/>
          <p:cNvPicPr>
            <a:picLocks noChangeAspect="1"/>
          </p:cNvPicPr>
          <p:nvPr/>
        </p:nvPicPr>
        <p:blipFill>
          <a:blip r:embed="rId3" cstate="print"/>
          <a:srcRect l="8028" b="10970"/>
          <a:stretch>
            <a:fillRect/>
          </a:stretch>
        </p:blipFill>
        <p:spPr bwMode="auto">
          <a:xfrm>
            <a:off x="2123728" y="1052736"/>
            <a:ext cx="5400600" cy="2808287"/>
          </a:xfrm>
          <a:prstGeom prst="rect">
            <a:avLst/>
          </a:prstGeom>
          <a:noFill/>
          <a:ln w="9525">
            <a:noFill/>
            <a:miter lim="800000"/>
            <a:headEnd/>
            <a:tailEnd/>
          </a:ln>
        </p:spPr>
      </p:pic>
      <p:sp>
        <p:nvSpPr>
          <p:cNvPr id="9" name="Rectangle 8"/>
          <p:cNvSpPr/>
          <p:nvPr/>
        </p:nvSpPr>
        <p:spPr>
          <a:xfrm>
            <a:off x="539552" y="356463"/>
            <a:ext cx="7776864" cy="1138773"/>
          </a:xfrm>
          <a:prstGeom prst="rect">
            <a:avLst/>
          </a:prstGeom>
        </p:spPr>
        <p:txBody>
          <a:bodyPr wrap="square">
            <a:spAutoFit/>
          </a:bodyPr>
          <a:lstStyle/>
          <a:p>
            <a:pPr marL="0" lvl="0" indent="0" algn="ctr">
              <a:buNone/>
            </a:pPr>
            <a:r>
              <a:rPr lang="es-ES_tradnl" sz="3400" b="1" dirty="0" smtClean="0">
                <a:solidFill>
                  <a:srgbClr val="CC0099"/>
                </a:solidFill>
                <a:effectLst>
                  <a:outerShdw blurRad="50800" dist="38100" dir="2700000">
                    <a:schemeClr val="bg1">
                      <a:alpha val="43000"/>
                    </a:schemeClr>
                  </a:outerShdw>
                </a:effectLst>
              </a:rPr>
              <a:t>Las oraciones deben ser breves y espontáneas. </a:t>
            </a:r>
          </a:p>
        </p:txBody>
      </p:sp>
    </p:spTree>
    <p:extLst>
      <p:ext uri="{BB962C8B-B14F-4D97-AF65-F5344CB8AC3E}">
        <p14:creationId xmlns:mc="http://schemas.openxmlformats.org/markup-compatibility/2006" xmlns:mv="urn:schemas-microsoft-com:mac:vml" xmlns:p14="http://schemas.microsoft.com/office/powerpoint/2010/main" xmlns="" val="34868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552" y="2132856"/>
            <a:ext cx="8352928" cy="3700264"/>
          </a:xfrm>
          <a:prstGeom prst="rect">
            <a:avLst/>
          </a:prstGeom>
        </p:spPr>
        <p:txBody>
          <a:bodyPr>
            <a:noAutofit/>
          </a:bodyPr>
          <a:lstStyle/>
          <a:p>
            <a:pPr marL="342900" lvl="0" indent="-342900" eaLnBrk="0" hangingPunct="0">
              <a:lnSpc>
                <a:spcPct val="170000"/>
              </a:lnSpc>
              <a:spcBef>
                <a:spcPct val="20000"/>
              </a:spcBef>
              <a:defRPr/>
            </a:pPr>
            <a:r>
              <a:rPr lang="es-ES" sz="2400" b="1" i="1" dirty="0" smtClean="0">
                <a:solidFill>
                  <a:srgbClr val="1E0791"/>
                </a:solidFill>
                <a:latin typeface="Calibri(Body"/>
              </a:rPr>
              <a:t>“La formación de </a:t>
            </a:r>
            <a:r>
              <a:rPr lang="es-ES" sz="2400" b="1" i="1" dirty="0" smtClean="0">
                <a:solidFill>
                  <a:srgbClr val="CC0099"/>
                </a:solidFill>
                <a:latin typeface="Calibri(Body"/>
              </a:rPr>
              <a:t>pequeños grupos </a:t>
            </a:r>
            <a:r>
              <a:rPr lang="es-ES" sz="2400" b="1" i="1" dirty="0" smtClean="0">
                <a:solidFill>
                  <a:srgbClr val="1E0791"/>
                </a:solidFill>
                <a:latin typeface="Calibri(Body"/>
              </a:rPr>
              <a:t>como base de esfuerzo cristiano, es un plan que ha sido presentado ante mí por Aquel que no puede equivocarse…, organícense en grupos pequeños, para trabajar no solamente por los miembros de la iglesia, sino por los no creyentes también.</a:t>
            </a:r>
            <a:r>
              <a:rPr kumimoji="0" lang="en-US" sz="2400" b="1" i="1" u="none" strike="noStrike" kern="1200" cap="none" spc="0" normalizeH="0" baseline="0" noProof="0" dirty="0" smtClean="0">
                <a:ln>
                  <a:noFill/>
                </a:ln>
                <a:solidFill>
                  <a:srgbClr val="1E0791"/>
                </a:solidFill>
                <a:effectLst>
                  <a:outerShdw blurRad="38100" dist="38100" dir="2700000" algn="tl">
                    <a:srgbClr val="000000">
                      <a:alpha val="43137"/>
                    </a:srgbClr>
                  </a:outerShdw>
                </a:effectLst>
                <a:uLnTx/>
                <a:uFillTx/>
                <a:latin typeface="Calibri(Body"/>
              </a:rPr>
              <a:t>" </a:t>
            </a:r>
            <a:r>
              <a:rPr kumimoji="0" lang="en-US" sz="2400" b="1" i="1" u="none" strike="noStrike" kern="1200" cap="none" spc="0" normalizeH="0" noProof="0" dirty="0" smtClean="0">
                <a:ln>
                  <a:noFill/>
                </a:ln>
                <a:solidFill>
                  <a:srgbClr val="1E0791"/>
                </a:solidFill>
                <a:effectLst>
                  <a:outerShdw blurRad="38100" dist="38100" dir="2700000" algn="tl">
                    <a:srgbClr val="000000">
                      <a:alpha val="43137"/>
                    </a:srgbClr>
                  </a:outerShdw>
                </a:effectLst>
                <a:uLnTx/>
                <a:uFillTx/>
                <a:latin typeface="Calibri(Body"/>
              </a:rPr>
              <a:t> </a:t>
            </a:r>
            <a:r>
              <a:rPr kumimoji="0" lang="en-US" sz="2400" b="1" i="1" u="none" strike="noStrike" kern="1200" cap="none" spc="0" normalizeH="0" baseline="0" noProof="0" dirty="0" err="1" smtClean="0">
                <a:ln>
                  <a:noFill/>
                </a:ln>
                <a:solidFill>
                  <a:srgbClr val="1E0791"/>
                </a:solidFill>
                <a:effectLst>
                  <a:outerShdw blurRad="38100" dist="38100" dir="2700000" algn="tl">
                    <a:srgbClr val="000000">
                      <a:alpha val="43137"/>
                    </a:srgbClr>
                  </a:outerShdw>
                </a:effectLst>
                <a:uLnTx/>
                <a:uFillTx/>
                <a:latin typeface="Calibri(Body"/>
              </a:rPr>
              <a:t>Evangelismo</a:t>
            </a:r>
            <a:r>
              <a:rPr kumimoji="0" lang="en-US" sz="2400" b="1" i="1" u="none" strike="noStrike" kern="1200" cap="none" spc="0" normalizeH="0" baseline="0" noProof="0" dirty="0" smtClean="0">
                <a:ln>
                  <a:noFill/>
                </a:ln>
                <a:solidFill>
                  <a:srgbClr val="1E0791"/>
                </a:solidFill>
                <a:effectLst>
                  <a:outerShdw blurRad="38100" dist="38100" dir="2700000" algn="tl">
                    <a:srgbClr val="000000">
                      <a:alpha val="43137"/>
                    </a:srgbClr>
                  </a:outerShdw>
                </a:effectLst>
                <a:uLnTx/>
                <a:uFillTx/>
                <a:latin typeface="Calibri(Body"/>
              </a:rPr>
              <a:t>, p. </a:t>
            </a:r>
            <a:r>
              <a:rPr lang="en-US" sz="2400" b="1" i="1" dirty="0" smtClean="0">
                <a:solidFill>
                  <a:srgbClr val="1E0791"/>
                </a:solidFill>
                <a:effectLst>
                  <a:outerShdw blurRad="38100" dist="38100" dir="2700000" algn="tl">
                    <a:srgbClr val="000000">
                      <a:alpha val="43137"/>
                    </a:srgbClr>
                  </a:outerShdw>
                </a:effectLst>
                <a:latin typeface="Calibri(Body"/>
              </a:rPr>
              <a:t>89</a:t>
            </a:r>
            <a:r>
              <a:rPr kumimoji="0" lang="en-US" sz="2400" b="1" i="1" u="none" strike="noStrike" kern="1200" cap="none" spc="0" normalizeH="0" baseline="0" noProof="0" dirty="0" smtClean="0">
                <a:ln>
                  <a:noFill/>
                </a:ln>
                <a:solidFill>
                  <a:srgbClr val="1E0791"/>
                </a:solidFill>
                <a:effectLst>
                  <a:outerShdw blurRad="38100" dist="38100" dir="2700000" algn="tl">
                    <a:srgbClr val="000000">
                      <a:alpha val="43137"/>
                    </a:srgbClr>
                  </a:outerShdw>
                </a:effectLst>
                <a:uLnTx/>
                <a:uFillTx/>
                <a:latin typeface="Calibri(Body"/>
              </a:rPr>
              <a:t>.</a:t>
            </a:r>
          </a:p>
          <a:p>
            <a:pPr marL="342900" marR="0" lvl="0" indent="-342900" algn="l" defTabSz="914400" rtl="0" eaLnBrk="0" fontAlgn="base" latinLnBrk="0" hangingPunct="0">
              <a:lnSpc>
                <a:spcPct val="170000"/>
              </a:lnSpc>
              <a:spcBef>
                <a:spcPct val="20000"/>
              </a:spcBef>
              <a:spcAft>
                <a:spcPct val="0"/>
              </a:spcAft>
              <a:buClrTx/>
              <a:buSzTx/>
              <a:buFont typeface="Arial" pitchFamily="34" charset="0"/>
              <a:buChar char="•"/>
              <a:tabLst/>
              <a:defRPr/>
            </a:pPr>
            <a:endParaRPr kumimoji="0" lang="en-US" sz="2400" b="1" i="1" u="none" strike="noStrike" kern="1200" cap="none" spc="0" normalizeH="0" baseline="0" noProof="0" dirty="0">
              <a:ln>
                <a:noFill/>
              </a:ln>
              <a:solidFill>
                <a:srgbClr val="1E0791"/>
              </a:solidFill>
              <a:effectLst>
                <a:outerShdw blurRad="38100" dist="38100" dir="2700000" algn="tl">
                  <a:srgbClr val="000000">
                    <a:alpha val="43137"/>
                  </a:srgbClr>
                </a:outerShdw>
              </a:effectLst>
              <a:uLnTx/>
              <a:uFillTx/>
              <a:latin typeface="Calibri(Body"/>
            </a:endParaRPr>
          </a:p>
        </p:txBody>
      </p:sp>
      <p:pic>
        <p:nvPicPr>
          <p:cNvPr id="3" name="4 Imagen" descr="104057883.png"/>
          <p:cNvPicPr>
            <a:picLocks noChangeAspect="1"/>
          </p:cNvPicPr>
          <p:nvPr/>
        </p:nvPicPr>
        <p:blipFill>
          <a:blip r:embed="rId2" cstate="print"/>
          <a:srcRect l="20255"/>
          <a:stretch>
            <a:fillRect/>
          </a:stretch>
        </p:blipFill>
        <p:spPr bwMode="auto">
          <a:xfrm>
            <a:off x="2627784" y="-315416"/>
            <a:ext cx="4389937" cy="2664297"/>
          </a:xfrm>
          <a:prstGeom prst="ellipse">
            <a:avLst/>
          </a:prstGeom>
          <a:noFill/>
          <a:ln w="9525">
            <a:noFill/>
            <a:miter lim="800000"/>
            <a:headEnd/>
            <a:tailEnd/>
          </a:ln>
          <a:effectLst>
            <a:softEdge rad="317500"/>
          </a:effectLst>
        </p:spPr>
      </p:pic>
      <p:pic>
        <p:nvPicPr>
          <p:cNvPr id="6" name="Picture 5"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descr="104057883.png"/>
          <p:cNvPicPr>
            <a:picLocks noChangeAspect="1"/>
          </p:cNvPicPr>
          <p:nvPr/>
        </p:nvPicPr>
        <p:blipFill>
          <a:blip r:embed="rId2" cstate="print"/>
          <a:srcRect l="20255"/>
          <a:stretch>
            <a:fillRect/>
          </a:stretch>
        </p:blipFill>
        <p:spPr bwMode="auto">
          <a:xfrm>
            <a:off x="2627784" y="-315416"/>
            <a:ext cx="4389937" cy="2664297"/>
          </a:xfrm>
          <a:prstGeom prst="ellipse">
            <a:avLst/>
          </a:prstGeom>
          <a:noFill/>
          <a:ln w="9525">
            <a:noFill/>
            <a:miter lim="800000"/>
            <a:headEnd/>
            <a:tailEnd/>
          </a:ln>
          <a:effectLst>
            <a:softEdge rad="317500"/>
          </a:effectLst>
        </p:spPr>
      </p:pic>
      <p:sp>
        <p:nvSpPr>
          <p:cNvPr id="5" name="Rectangle 4"/>
          <p:cNvSpPr/>
          <p:nvPr/>
        </p:nvSpPr>
        <p:spPr>
          <a:xfrm>
            <a:off x="899592" y="2204864"/>
            <a:ext cx="7776864" cy="3754874"/>
          </a:xfrm>
          <a:prstGeom prst="rect">
            <a:avLst/>
          </a:prstGeom>
        </p:spPr>
        <p:txBody>
          <a:bodyPr wrap="square">
            <a:spAutoFit/>
          </a:bodyPr>
          <a:lstStyle/>
          <a:p>
            <a:r>
              <a:rPr lang="es-ES" sz="3400" b="1" i="1" dirty="0" smtClean="0">
                <a:solidFill>
                  <a:srgbClr val="1E0791"/>
                </a:solidFill>
                <a:latin typeface="+mj-lt"/>
              </a:rPr>
              <a:t>“Se me ha instruido que </a:t>
            </a:r>
            <a:r>
              <a:rPr lang="es-ES" sz="3400" b="1" i="1" dirty="0" smtClean="0">
                <a:solidFill>
                  <a:srgbClr val="CC0099"/>
                </a:solidFill>
                <a:latin typeface="+mj-lt"/>
              </a:rPr>
              <a:t>grupos pequeños </a:t>
            </a:r>
            <a:r>
              <a:rPr lang="es-ES" sz="3400" b="1" i="1" dirty="0" smtClean="0">
                <a:solidFill>
                  <a:srgbClr val="1E0791"/>
                </a:solidFill>
                <a:latin typeface="+mj-lt"/>
              </a:rPr>
              <a:t>que han recibido una preparación adecuada en los ramos misioneros evangélicos y médicos, deben salir a hacer la obra por la cual Cristo designó a sus discípulos.” </a:t>
            </a:r>
            <a:r>
              <a:rPr lang="es-ES" sz="3400" b="1" dirty="0" smtClean="0">
                <a:solidFill>
                  <a:srgbClr val="1E0791"/>
                </a:solidFill>
                <a:latin typeface="+mj-lt"/>
              </a:rPr>
              <a:t>Consejos para los Maestros, Página 455</a:t>
            </a:r>
            <a:endParaRPr lang="en-US" sz="3400" b="1" dirty="0">
              <a:solidFill>
                <a:srgbClr val="1E0791"/>
              </a:solidFill>
              <a:latin typeface="+mj-lt"/>
            </a:endParaRPr>
          </a:p>
        </p:txBody>
      </p:sp>
      <p:pic>
        <p:nvPicPr>
          <p:cNvPr id="6" name="Picture 5"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796618"/>
            <a:ext cx="8568952" cy="5016758"/>
          </a:xfrm>
          <a:prstGeom prst="rect">
            <a:avLst/>
          </a:prstGeom>
        </p:spPr>
        <p:txBody>
          <a:bodyPr wrap="square">
            <a:spAutoFit/>
          </a:bodyPr>
          <a:lstStyle/>
          <a:p>
            <a:pPr algn="ctr"/>
            <a:r>
              <a:rPr lang="es-ES" sz="3200" b="1" dirty="0" smtClean="0">
                <a:solidFill>
                  <a:srgbClr val="1E0791"/>
                </a:solidFill>
                <a:latin typeface="+mj-lt"/>
              </a:rPr>
              <a:t>“El Señor prometió que donde dos o tres se reúnan en su nombre, él estaría allí en medio de ellos. Los que se reúnan para orar juntos, recibirán la unción del Santo... En esos </a:t>
            </a:r>
            <a:r>
              <a:rPr lang="es-ES" sz="3200" b="1" dirty="0" smtClean="0">
                <a:solidFill>
                  <a:srgbClr val="CC0099"/>
                </a:solidFill>
                <a:latin typeface="+mj-lt"/>
              </a:rPr>
              <a:t>grupos pequeños</a:t>
            </a:r>
            <a:r>
              <a:rPr lang="es-ES" sz="3200" b="1" dirty="0" smtClean="0">
                <a:solidFill>
                  <a:srgbClr val="1E0791"/>
                </a:solidFill>
                <a:latin typeface="+mj-lt"/>
              </a:rPr>
              <a:t> Jesús está presente, se profundiza el amor por las almas en el corazón y el Espíritu despliega sus poderosas energías para que los agentes humanos puedan ejercitarse en la salvación de los perdidos.” </a:t>
            </a:r>
            <a:r>
              <a:rPr lang="en-US" sz="3200" b="1" dirty="0" err="1" smtClean="0">
                <a:solidFill>
                  <a:srgbClr val="1E0791"/>
                </a:solidFill>
                <a:latin typeface="+mj-lt"/>
              </a:rPr>
              <a:t>Exaltad</a:t>
            </a:r>
            <a:r>
              <a:rPr lang="en-US" sz="3200" b="1" dirty="0" smtClean="0">
                <a:solidFill>
                  <a:srgbClr val="1E0791"/>
                </a:solidFill>
                <a:latin typeface="+mj-lt"/>
              </a:rPr>
              <a:t> a </a:t>
            </a:r>
            <a:r>
              <a:rPr lang="en-US" sz="3200" b="1" dirty="0" err="1" smtClean="0">
                <a:solidFill>
                  <a:srgbClr val="1E0791"/>
                </a:solidFill>
                <a:latin typeface="+mj-lt"/>
              </a:rPr>
              <a:t>Jesús</a:t>
            </a:r>
            <a:r>
              <a:rPr lang="en-US" sz="3200" b="1" dirty="0" smtClean="0">
                <a:solidFill>
                  <a:srgbClr val="1E0791"/>
                </a:solidFill>
                <a:latin typeface="+mj-lt"/>
              </a:rPr>
              <a:t>, </a:t>
            </a:r>
            <a:r>
              <a:rPr lang="en-US" sz="3200" b="1" dirty="0" err="1" smtClean="0">
                <a:solidFill>
                  <a:srgbClr val="1E0791"/>
                </a:solidFill>
                <a:latin typeface="+mj-lt"/>
              </a:rPr>
              <a:t>Pág</a:t>
            </a:r>
            <a:r>
              <a:rPr lang="en-US" sz="3200" b="1" dirty="0" smtClean="0">
                <a:solidFill>
                  <a:srgbClr val="1E0791"/>
                </a:solidFill>
                <a:latin typeface="+mj-lt"/>
              </a:rPr>
              <a:t>. 352</a:t>
            </a:r>
            <a:endParaRPr lang="en-US" sz="3200" b="1" dirty="0">
              <a:solidFill>
                <a:srgbClr val="1E0791"/>
              </a:solidFill>
              <a:latin typeface="+mj-lt"/>
            </a:endParaRPr>
          </a:p>
        </p:txBody>
      </p:sp>
      <p:pic>
        <p:nvPicPr>
          <p:cNvPr id="5" name="4 Imagen" descr="104057883.png"/>
          <p:cNvPicPr>
            <a:picLocks noChangeAspect="1"/>
          </p:cNvPicPr>
          <p:nvPr/>
        </p:nvPicPr>
        <p:blipFill>
          <a:blip r:embed="rId2" cstate="print"/>
          <a:srcRect l="20255"/>
          <a:stretch>
            <a:fillRect/>
          </a:stretch>
        </p:blipFill>
        <p:spPr bwMode="auto">
          <a:xfrm>
            <a:off x="2699792" y="-387424"/>
            <a:ext cx="4389937" cy="2664297"/>
          </a:xfrm>
          <a:prstGeom prst="ellipse">
            <a:avLst/>
          </a:prstGeom>
          <a:noFill/>
          <a:ln w="9525">
            <a:noFill/>
            <a:miter lim="800000"/>
            <a:headEnd/>
            <a:tailEnd/>
          </a:ln>
          <a:effectLst>
            <a:softEdge rad="317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484784"/>
            <a:ext cx="8496944" cy="4955203"/>
          </a:xfrm>
          <a:prstGeom prst="rect">
            <a:avLst/>
          </a:prstGeom>
        </p:spPr>
        <p:txBody>
          <a:bodyPr wrap="square">
            <a:spAutoFit/>
          </a:bodyPr>
          <a:lstStyle/>
          <a:p>
            <a:r>
              <a:rPr lang="es-ES" sz="3600" b="1" i="1" dirty="0" smtClean="0">
                <a:solidFill>
                  <a:srgbClr val="1E0791"/>
                </a:solidFill>
                <a:latin typeface="+mj-lt"/>
              </a:rPr>
              <a:t>“Los grupos pequeños que se reúnen para estudiar la Biblia reciben musculatura espiritual—Reúnanse pequeños grupos para estudiar las Escrituras. No perderán nada y ganarán mucho. Los ángeles del cielo asistirán a sus reuniones y al alimentarse con el pan de vida recibirán fortaleza espiritual.” </a:t>
            </a:r>
            <a:r>
              <a:rPr lang="es-ES" sz="2400" b="1" dirty="0" smtClean="0">
                <a:solidFill>
                  <a:srgbClr val="1E0791"/>
                </a:solidFill>
              </a:rPr>
              <a:t>El Ministerio Pastoral, Página 314</a:t>
            </a:r>
            <a:endParaRPr lang="en-US" sz="3200" b="1" i="1" dirty="0">
              <a:solidFill>
                <a:srgbClr val="1E0791"/>
              </a:solidFill>
              <a:latin typeface="+mj-lt"/>
            </a:endParaRPr>
          </a:p>
        </p:txBody>
      </p:sp>
      <p:pic>
        <p:nvPicPr>
          <p:cNvPr id="5" name="4 Imagen" descr="78317314.png"/>
          <p:cNvPicPr>
            <a:picLocks noChangeAspect="1"/>
          </p:cNvPicPr>
          <p:nvPr/>
        </p:nvPicPr>
        <p:blipFill>
          <a:blip r:embed="rId2" cstate="print"/>
          <a:srcRect/>
          <a:stretch>
            <a:fillRect/>
          </a:stretch>
        </p:blipFill>
        <p:spPr bwMode="auto">
          <a:xfrm>
            <a:off x="5735638" y="-171450"/>
            <a:ext cx="3408362" cy="2276475"/>
          </a:xfrm>
          <a:prstGeom prst="rect">
            <a:avLst/>
          </a:prstGeom>
          <a:noFill/>
          <a:ln w="9525">
            <a:noFill/>
            <a:miter lim="800000"/>
            <a:headEnd/>
            <a:tailEnd/>
          </a:ln>
        </p:spPr>
      </p:pic>
      <p:pic>
        <p:nvPicPr>
          <p:cNvPr id="6" name="Picture 5"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018512" cy="4983163"/>
          </a:xfrm>
        </p:spPr>
        <p:txBody>
          <a:bodyPr>
            <a:noAutofit/>
          </a:bodyPr>
          <a:lstStyle/>
          <a:p>
            <a:pPr algn="ctr"/>
            <a:r>
              <a:rPr lang="es-ES_tradnl" sz="3600" b="1" dirty="0" smtClean="0">
                <a:solidFill>
                  <a:srgbClr val="1E0791"/>
                </a:solidFill>
                <a:effectLst>
                  <a:outerShdw blurRad="50800" dist="38100" dir="2700000">
                    <a:srgbClr val="000000">
                      <a:alpha val="43000"/>
                    </a:srgbClr>
                  </a:outerShdw>
                </a:effectLst>
              </a:rPr>
              <a:t>Uno de los objetivos del Grupo Pequeño es el estudio de la Biblia, es crear una atmósfera de amor y aceptación que estimula descubrimientos y la libertad de hablar acerca de la Biblia, sin miedo a la vergüenza o la crítica. Esto fomenta la comunión cristiana.</a:t>
            </a:r>
            <a:endParaRPr lang="en-US" sz="3600" b="1" dirty="0">
              <a:solidFill>
                <a:srgbClr val="1E0791"/>
              </a:solidFill>
              <a:effectLst>
                <a:outerShdw blurRad="50800" dist="38100" dir="2700000">
                  <a:srgbClr val="000000">
                    <a:alpha val="43000"/>
                  </a:srgbClr>
                </a:outerShdw>
              </a:effectLst>
            </a:endParaRPr>
          </a:p>
        </p:txBody>
      </p:sp>
      <p:pic>
        <p:nvPicPr>
          <p:cNvPr id="5" name="Picture 4" descr="DSC_2919.jpg"/>
          <p:cNvPicPr>
            <a:picLocks noChangeAspect="1"/>
          </p:cNvPicPr>
          <p:nvPr/>
        </p:nvPicPr>
        <p:blipFill>
          <a:blip r:embed="rId2" cstate="print"/>
          <a:srcRect l="17575" t="23305" b="40390"/>
          <a:stretch>
            <a:fillRect/>
          </a:stretch>
        </p:blipFill>
        <p:spPr>
          <a:xfrm>
            <a:off x="2051720" y="6021288"/>
            <a:ext cx="6552728" cy="936104"/>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mc="http://schemas.openxmlformats.org/markup-compatibility/2006" xmlns:mv="urn:schemas-microsoft-com:mac:vml" xmlns:p14="http://schemas.microsoft.com/office/powerpoint/2010/main" xmlns="" val="1362551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6264696" cy="5589315"/>
          </a:xfrm>
        </p:spPr>
        <p:txBody>
          <a:bodyPr>
            <a:normAutofit lnSpcReduction="10000"/>
          </a:bodyPr>
          <a:lstStyle/>
          <a:p>
            <a:pPr>
              <a:buNone/>
            </a:pPr>
            <a:r>
              <a:rPr lang="es-ES_tradnl" b="1" dirty="0" smtClean="0">
                <a:solidFill>
                  <a:srgbClr val="1E0791"/>
                </a:solidFill>
              </a:rPr>
              <a:t>   Lo mejor es invitar personalmente a los miembros potenciales del grupo. </a:t>
            </a:r>
            <a:r>
              <a:rPr lang="es-ES_tradnl" b="1" dirty="0" smtClean="0">
                <a:solidFill>
                  <a:srgbClr val="CC0099"/>
                </a:solidFill>
                <a:effectLst>
                  <a:outerShdw blurRad="50800" dist="38100" dir="2700000">
                    <a:srgbClr val="000000">
                      <a:alpha val="43000"/>
                    </a:srgbClr>
                  </a:outerShdw>
                </a:effectLst>
              </a:rPr>
              <a:t>Sea específico acerca de los detalles del estudio, debe decirles lo que usted está planeando hacer, cuándo lo va a hacer y de cuántas semanas es el curso</a:t>
            </a:r>
            <a:r>
              <a:rPr lang="es-ES_tradnl" b="1" dirty="0" smtClean="0">
                <a:solidFill>
                  <a:srgbClr val="1E0791"/>
                </a:solidFill>
                <a:effectLst>
                  <a:outerShdw blurRad="50800" dist="38100" dir="2700000">
                    <a:srgbClr val="000000">
                      <a:alpha val="43000"/>
                    </a:srgbClr>
                  </a:outerShdw>
                </a:effectLst>
              </a:rPr>
              <a:t>. </a:t>
            </a:r>
            <a:r>
              <a:rPr lang="es-ES_tradnl" b="1" dirty="0" smtClean="0">
                <a:solidFill>
                  <a:srgbClr val="1E0791"/>
                </a:solidFill>
              </a:rPr>
              <a:t>Una manera de empezar un grupo de estudio bíblico en su vecindario es invitar a varias personas a su casa para tomar un refrigerio.</a:t>
            </a:r>
            <a:endParaRPr lang="en-US" b="1" dirty="0">
              <a:solidFill>
                <a:srgbClr val="1E0791"/>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pic>
        <p:nvPicPr>
          <p:cNvPr id="6" name="3 Imagen" descr="2467769449_57e787b861_z.png"/>
          <p:cNvPicPr>
            <a:picLocks noChangeAspect="1"/>
          </p:cNvPicPr>
          <p:nvPr/>
        </p:nvPicPr>
        <p:blipFill>
          <a:blip r:embed="rId3" cstate="print"/>
          <a:srcRect r="16988"/>
          <a:stretch>
            <a:fillRect/>
          </a:stretch>
        </p:blipFill>
        <p:spPr bwMode="auto">
          <a:xfrm>
            <a:off x="4392488" y="504403"/>
            <a:ext cx="4572000" cy="5876925"/>
          </a:xfrm>
          <a:prstGeom prst="teardrop">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 val="16556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715200" cy="1800200"/>
          </a:xfrm>
        </p:spPr>
        <p:txBody>
          <a:bodyPr>
            <a:noAutofit/>
          </a:bodyPr>
          <a:lstStyle/>
          <a:p>
            <a:pPr algn="l"/>
            <a:r>
              <a:rPr lang="en-US" sz="3600" b="1" dirty="0" err="1" smtClean="0">
                <a:solidFill>
                  <a:srgbClr val="1E0791"/>
                </a:solidFill>
                <a:effectLst>
                  <a:outerShdw blurRad="38100" dist="38100" dir="2700000" algn="tl">
                    <a:srgbClr val="000000">
                      <a:alpha val="43137"/>
                    </a:srgbClr>
                  </a:outerShdw>
                </a:effectLst>
              </a:rPr>
              <a:t>Cuando</a:t>
            </a:r>
            <a:r>
              <a:rPr lang="en-US" sz="3600" b="1" dirty="0" smtClean="0">
                <a:solidFill>
                  <a:srgbClr val="1E0791"/>
                </a:solidFill>
                <a:effectLst>
                  <a:outerShdw blurRad="38100" dist="38100" dir="2700000" algn="tl">
                    <a:srgbClr val="000000">
                      <a:alpha val="43137"/>
                    </a:srgbClr>
                  </a:outerShdw>
                </a:effectLst>
              </a:rPr>
              <a:t> se </a:t>
            </a:r>
            <a:r>
              <a:rPr lang="en-US" sz="3600" b="1" dirty="0" err="1" smtClean="0">
                <a:solidFill>
                  <a:srgbClr val="1E0791"/>
                </a:solidFill>
                <a:effectLst>
                  <a:outerShdw blurRad="38100" dist="38100" dir="2700000" algn="tl">
                    <a:srgbClr val="000000">
                      <a:alpha val="43137"/>
                    </a:srgbClr>
                  </a:outerShdw>
                </a:effectLst>
              </a:rPr>
              <a:t>pretende</a:t>
            </a:r>
            <a:r>
              <a:rPr lang="en-US" sz="3600" b="1" dirty="0" smtClean="0">
                <a:solidFill>
                  <a:srgbClr val="1E0791"/>
                </a:solidFill>
                <a:effectLst>
                  <a:outerShdw blurRad="38100" dist="38100" dir="2700000" algn="tl">
                    <a:srgbClr val="000000">
                      <a:alpha val="43137"/>
                    </a:srgbClr>
                  </a:outerShdw>
                </a:effectLst>
              </a:rPr>
              <a:t> </a:t>
            </a:r>
            <a:r>
              <a:rPr lang="en-US" sz="3600" b="1" dirty="0" err="1" smtClean="0">
                <a:solidFill>
                  <a:srgbClr val="1E0791"/>
                </a:solidFill>
                <a:effectLst>
                  <a:outerShdw blurRad="38100" dist="38100" dir="2700000" algn="tl">
                    <a:srgbClr val="000000">
                      <a:alpha val="43137"/>
                    </a:srgbClr>
                  </a:outerShdw>
                </a:effectLst>
              </a:rPr>
              <a:t>iniciar</a:t>
            </a:r>
            <a:r>
              <a:rPr lang="en-US" sz="3600" b="1" dirty="0" smtClean="0">
                <a:solidFill>
                  <a:srgbClr val="1E0791"/>
                </a:solidFill>
                <a:effectLst>
                  <a:outerShdw blurRad="38100" dist="38100" dir="2700000" algn="tl">
                    <a:srgbClr val="000000">
                      <a:alpha val="43137"/>
                    </a:srgbClr>
                  </a:outerShdw>
                </a:effectLst>
              </a:rPr>
              <a:t> un </a:t>
            </a:r>
            <a:r>
              <a:rPr lang="en-US" sz="3600" b="1" dirty="0" err="1" smtClean="0">
                <a:solidFill>
                  <a:srgbClr val="1E0791"/>
                </a:solidFill>
                <a:effectLst>
                  <a:outerShdw blurRad="38100" dist="38100" dir="2700000" algn="tl">
                    <a:srgbClr val="000000">
                      <a:alpha val="43137"/>
                    </a:srgbClr>
                  </a:outerShdw>
                </a:effectLst>
              </a:rPr>
              <a:t>Grupo</a:t>
            </a:r>
            <a:r>
              <a:rPr lang="en-US" sz="3600" b="1" dirty="0" smtClean="0">
                <a:solidFill>
                  <a:srgbClr val="1E0791"/>
                </a:solidFill>
                <a:effectLst>
                  <a:outerShdw blurRad="38100" dist="38100" dir="2700000" algn="tl">
                    <a:srgbClr val="000000">
                      <a:alpha val="43137"/>
                    </a:srgbClr>
                  </a:outerShdw>
                </a:effectLst>
              </a:rPr>
              <a:t> </a:t>
            </a:r>
            <a:r>
              <a:rPr lang="en-US" sz="3600" b="1" dirty="0" err="1" smtClean="0">
                <a:solidFill>
                  <a:srgbClr val="1E0791"/>
                </a:solidFill>
                <a:effectLst>
                  <a:outerShdw blurRad="38100" dist="38100" dir="2700000" algn="tl">
                    <a:srgbClr val="000000">
                      <a:alpha val="43137"/>
                    </a:srgbClr>
                  </a:outerShdw>
                </a:effectLst>
              </a:rPr>
              <a:t>Pequeño</a:t>
            </a:r>
            <a:r>
              <a:rPr lang="en-US" sz="3600" b="1" dirty="0" smtClean="0">
                <a:solidFill>
                  <a:srgbClr val="1E0791"/>
                </a:solidFill>
                <a:effectLst>
                  <a:outerShdw blurRad="38100" dist="38100" dir="2700000" algn="tl">
                    <a:srgbClr val="000000">
                      <a:alpha val="43137"/>
                    </a:srgbClr>
                  </a:outerShdw>
                </a:effectLst>
              </a:rPr>
              <a:t> </a:t>
            </a:r>
            <a:r>
              <a:rPr lang="en-US" sz="3600" b="1" dirty="0" err="1" smtClean="0">
                <a:solidFill>
                  <a:srgbClr val="1E0791"/>
                </a:solidFill>
                <a:effectLst>
                  <a:outerShdw blurRad="38100" dist="38100" dir="2700000" algn="tl">
                    <a:srgbClr val="000000">
                      <a:alpha val="43137"/>
                    </a:srgbClr>
                  </a:outerShdw>
                </a:effectLst>
              </a:rPr>
              <a:t>debe</a:t>
            </a:r>
            <a:r>
              <a:rPr lang="en-US" sz="3600" b="1" dirty="0" smtClean="0">
                <a:solidFill>
                  <a:srgbClr val="1E0791"/>
                </a:solidFill>
                <a:effectLst>
                  <a:outerShdw blurRad="38100" dist="38100" dir="2700000" algn="tl">
                    <a:srgbClr val="000000">
                      <a:alpha val="43137"/>
                    </a:srgbClr>
                  </a:outerShdw>
                </a:effectLst>
              </a:rPr>
              <a:t> </a:t>
            </a:r>
            <a:r>
              <a:rPr lang="en-US" sz="3600" b="1" dirty="0" err="1" smtClean="0">
                <a:solidFill>
                  <a:srgbClr val="1E0791"/>
                </a:solidFill>
                <a:effectLst>
                  <a:outerShdw blurRad="38100" dist="38100" dir="2700000" algn="tl">
                    <a:srgbClr val="000000">
                      <a:alpha val="43137"/>
                    </a:srgbClr>
                  </a:outerShdw>
                </a:effectLst>
              </a:rPr>
              <a:t>tener</a:t>
            </a:r>
            <a:r>
              <a:rPr lang="en-US" sz="3600" b="1" dirty="0" smtClean="0">
                <a:solidFill>
                  <a:srgbClr val="1E0791"/>
                </a:solidFill>
                <a:effectLst>
                  <a:outerShdw blurRad="38100" dist="38100" dir="2700000" algn="tl">
                    <a:srgbClr val="000000">
                      <a:alpha val="43137"/>
                    </a:srgbClr>
                  </a:outerShdw>
                </a:effectLst>
              </a:rPr>
              <a:t> en </a:t>
            </a:r>
            <a:r>
              <a:rPr lang="en-US" sz="3600" b="1" dirty="0" err="1" smtClean="0">
                <a:solidFill>
                  <a:srgbClr val="1E0791"/>
                </a:solidFill>
                <a:effectLst>
                  <a:outerShdw blurRad="38100" dist="38100" dir="2700000" algn="tl">
                    <a:srgbClr val="000000">
                      <a:alpha val="43137"/>
                    </a:srgbClr>
                  </a:outerShdw>
                </a:effectLst>
              </a:rPr>
              <a:t>cuanta</a:t>
            </a:r>
            <a:r>
              <a:rPr lang="en-US" sz="3600" b="1" dirty="0" smtClean="0">
                <a:solidFill>
                  <a:srgbClr val="1E0791"/>
                </a:solidFill>
                <a:effectLst>
                  <a:outerShdw blurRad="38100" dist="38100" dir="2700000" algn="tl">
                    <a:srgbClr val="000000">
                      <a:alpha val="43137"/>
                    </a:srgbClr>
                  </a:outerShdw>
                </a:effectLst>
              </a:rPr>
              <a:t> los 5 </a:t>
            </a:r>
            <a:r>
              <a:rPr lang="en-US" sz="3600" b="1" dirty="0" err="1" smtClean="0">
                <a:solidFill>
                  <a:srgbClr val="1E0791"/>
                </a:solidFill>
                <a:effectLst>
                  <a:outerShdw blurRad="38100" dist="38100" dir="2700000" algn="tl">
                    <a:srgbClr val="000000">
                      <a:alpha val="43137"/>
                    </a:srgbClr>
                  </a:outerShdw>
                </a:effectLst>
              </a:rPr>
              <a:t>siguientes</a:t>
            </a:r>
            <a:r>
              <a:rPr lang="en-US" sz="3600" b="1" dirty="0" smtClean="0">
                <a:solidFill>
                  <a:srgbClr val="1E0791"/>
                </a:solidFill>
                <a:effectLst>
                  <a:outerShdw blurRad="38100" dist="38100" dir="2700000" algn="tl">
                    <a:srgbClr val="000000">
                      <a:alpha val="43137"/>
                    </a:srgbClr>
                  </a:outerShdw>
                </a:effectLst>
              </a:rPr>
              <a:t> </a:t>
            </a:r>
            <a:r>
              <a:rPr lang="en-US" sz="3600" b="1" dirty="0" err="1" smtClean="0">
                <a:solidFill>
                  <a:srgbClr val="1E0791"/>
                </a:solidFill>
                <a:effectLst>
                  <a:outerShdw blurRad="38100" dist="38100" dir="2700000" algn="tl">
                    <a:srgbClr val="000000">
                      <a:alpha val="43137"/>
                    </a:srgbClr>
                  </a:outerShdw>
                </a:effectLst>
              </a:rPr>
              <a:t>puntos</a:t>
            </a:r>
            <a:r>
              <a:rPr lang="en-US" sz="3600" b="1" dirty="0" smtClean="0">
                <a:solidFill>
                  <a:srgbClr val="1E0791"/>
                </a:solidFill>
                <a:effectLst>
                  <a:outerShdw blurRad="38100" dist="38100" dir="2700000" algn="tl">
                    <a:srgbClr val="000000">
                      <a:alpha val="43137"/>
                    </a:srgbClr>
                  </a:outerShdw>
                </a:effectLst>
              </a:rPr>
              <a:t>:</a:t>
            </a:r>
            <a:br>
              <a:rPr lang="en-US" sz="3600" b="1" dirty="0" smtClean="0">
                <a:solidFill>
                  <a:srgbClr val="1E0791"/>
                </a:solidFill>
                <a:effectLst>
                  <a:outerShdw blurRad="38100" dist="38100" dir="2700000" algn="tl">
                    <a:srgbClr val="000000">
                      <a:alpha val="43137"/>
                    </a:srgbClr>
                  </a:outerShdw>
                </a:effectLst>
              </a:rPr>
            </a:br>
            <a:r>
              <a:rPr lang="en-US" sz="3600" b="1" dirty="0" smtClean="0">
                <a:solidFill>
                  <a:srgbClr val="1E0791"/>
                </a:solidFill>
                <a:effectLst>
                  <a:outerShdw blurRad="38100" dist="38100" dir="2700000" algn="tl">
                    <a:srgbClr val="000000">
                      <a:alpha val="43137"/>
                    </a:srgbClr>
                  </a:outerShdw>
                </a:effectLst>
              </a:rPr>
              <a:t> </a:t>
            </a:r>
            <a:br>
              <a:rPr lang="en-US" sz="3600" b="1" dirty="0" smtClean="0">
                <a:solidFill>
                  <a:srgbClr val="1E0791"/>
                </a:solidFill>
                <a:effectLst>
                  <a:outerShdw blurRad="38100" dist="38100" dir="2700000" algn="tl">
                    <a:srgbClr val="000000">
                      <a:alpha val="43137"/>
                    </a:srgbClr>
                  </a:outerShdw>
                </a:effectLst>
              </a:rPr>
            </a:br>
            <a:endParaRPr lang="en-US" sz="3600" b="1" dirty="0">
              <a:solidFill>
                <a:srgbClr val="1E079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7584" y="2852936"/>
            <a:ext cx="7795592" cy="3078163"/>
          </a:xfrm>
        </p:spPr>
        <p:txBody>
          <a:bodyPr>
            <a:normAutofit fontScale="92500" lnSpcReduction="10000"/>
          </a:bodyPr>
          <a:lstStyle/>
          <a:p>
            <a:pPr marL="0" indent="0">
              <a:buNone/>
            </a:pPr>
            <a:r>
              <a:rPr lang="en-US" b="1" i="1" dirty="0" smtClean="0">
                <a:solidFill>
                  <a:srgbClr val="CC0099"/>
                </a:solidFill>
                <a:effectLst>
                  <a:outerShdw blurRad="38100" dist="38100" dir="2700000" algn="tl">
                    <a:srgbClr val="000000">
                      <a:alpha val="43137"/>
                    </a:srgbClr>
                  </a:outerShdw>
                </a:effectLst>
              </a:rPr>
              <a:t>1</a:t>
            </a:r>
            <a:r>
              <a:rPr lang="en-US" b="1" i="1" dirty="0">
                <a:solidFill>
                  <a:srgbClr val="CC0099"/>
                </a:solidFill>
                <a:effectLst>
                  <a:outerShdw blurRad="38100" dist="38100" dir="2700000" algn="tl">
                    <a:srgbClr val="000000">
                      <a:alpha val="43137"/>
                    </a:srgbClr>
                  </a:outerShdw>
                </a:effectLst>
              </a:rPr>
              <a:t>.</a:t>
            </a:r>
            <a:r>
              <a:rPr lang="en-US" b="1" i="1" dirty="0" smtClean="0">
                <a:solidFill>
                  <a:srgbClr val="CC0099"/>
                </a:solidFill>
                <a:effectLst>
                  <a:outerShdw blurRad="38100" dist="38100" dir="2700000" algn="tl">
                    <a:srgbClr val="000000">
                      <a:alpha val="43137"/>
                    </a:srgbClr>
                  </a:outerShdw>
                </a:effectLst>
              </a:rPr>
              <a:t> </a:t>
            </a:r>
            <a:r>
              <a:rPr lang="en-US" b="1" i="1" dirty="0" err="1" smtClean="0">
                <a:solidFill>
                  <a:srgbClr val="CC0099"/>
                </a:solidFill>
                <a:effectLst>
                  <a:outerShdw blurRad="38100" dist="38100" dir="2700000" algn="tl">
                    <a:srgbClr val="000000">
                      <a:alpha val="43137"/>
                    </a:srgbClr>
                  </a:outerShdw>
                </a:effectLst>
              </a:rPr>
              <a:t>Compartir</a:t>
            </a:r>
            <a:r>
              <a:rPr lang="en-US" b="1" dirty="0" smtClean="0">
                <a:solidFill>
                  <a:srgbClr val="CC0099"/>
                </a:solidFill>
              </a:rPr>
              <a:t>. </a:t>
            </a:r>
            <a:r>
              <a:rPr lang="en-US" b="1" dirty="0" err="1" smtClean="0">
                <a:solidFill>
                  <a:srgbClr val="1E0791"/>
                </a:solidFill>
              </a:rPr>
              <a:t>Promueva</a:t>
            </a:r>
            <a:r>
              <a:rPr lang="en-US" b="1" dirty="0" smtClean="0">
                <a:solidFill>
                  <a:srgbClr val="1E0791"/>
                </a:solidFill>
              </a:rPr>
              <a:t> la </a:t>
            </a:r>
            <a:r>
              <a:rPr lang="en-US" b="1" dirty="0" err="1" smtClean="0">
                <a:solidFill>
                  <a:srgbClr val="1E0791"/>
                </a:solidFill>
              </a:rPr>
              <a:t>familiarización</a:t>
            </a:r>
            <a:endParaRPr lang="en-US" b="1" dirty="0" smtClean="0">
              <a:solidFill>
                <a:srgbClr val="1E0791"/>
              </a:solidFill>
            </a:endParaRPr>
          </a:p>
          <a:p>
            <a:pPr marL="0" indent="0">
              <a:buNone/>
            </a:pPr>
            <a:r>
              <a:rPr lang="en-US" b="1" i="1" dirty="0">
                <a:solidFill>
                  <a:srgbClr val="CC0099"/>
                </a:solidFill>
                <a:effectLst>
                  <a:outerShdw blurRad="38100" dist="38100" dir="2700000" algn="tl">
                    <a:srgbClr val="000000">
                      <a:alpha val="43137"/>
                    </a:srgbClr>
                  </a:outerShdw>
                </a:effectLst>
              </a:rPr>
              <a:t>2.</a:t>
            </a:r>
            <a:r>
              <a:rPr lang="en-US" b="1" i="1" dirty="0" smtClean="0">
                <a:solidFill>
                  <a:srgbClr val="CC0099"/>
                </a:solidFill>
                <a:effectLst>
                  <a:outerShdw blurRad="38100" dist="38100" dir="2700000" algn="tl">
                    <a:srgbClr val="000000">
                      <a:alpha val="43137"/>
                    </a:srgbClr>
                  </a:outerShdw>
                </a:effectLst>
              </a:rPr>
              <a:t> </a:t>
            </a:r>
            <a:r>
              <a:rPr lang="en-US" b="1" i="1" dirty="0" err="1" smtClean="0">
                <a:solidFill>
                  <a:srgbClr val="CC0099"/>
                </a:solidFill>
                <a:effectLst>
                  <a:outerShdw blurRad="38100" dist="38100" dir="2700000" algn="tl">
                    <a:srgbClr val="000000">
                      <a:alpha val="43137"/>
                    </a:srgbClr>
                  </a:outerShdw>
                </a:effectLst>
              </a:rPr>
              <a:t>Estudio</a:t>
            </a:r>
            <a:r>
              <a:rPr lang="en-US" b="1" i="1" dirty="0" smtClean="0">
                <a:solidFill>
                  <a:srgbClr val="CC0099"/>
                </a:solidFill>
                <a:effectLst>
                  <a:outerShdw blurRad="38100" dist="38100" dir="2700000" algn="tl">
                    <a:srgbClr val="000000">
                      <a:alpha val="43137"/>
                    </a:srgbClr>
                  </a:outerShdw>
                </a:effectLst>
              </a:rPr>
              <a:t> de la </a:t>
            </a:r>
            <a:r>
              <a:rPr lang="en-US" b="1" i="1" dirty="0" err="1" smtClean="0">
                <a:solidFill>
                  <a:srgbClr val="CC0099"/>
                </a:solidFill>
                <a:effectLst>
                  <a:outerShdw blurRad="38100" dist="38100" dir="2700000" algn="tl">
                    <a:srgbClr val="000000">
                      <a:alpha val="43137"/>
                    </a:srgbClr>
                  </a:outerShdw>
                </a:effectLst>
              </a:rPr>
              <a:t>Biblia</a:t>
            </a:r>
            <a:r>
              <a:rPr lang="en-US" b="1" dirty="0" smtClean="0">
                <a:solidFill>
                  <a:srgbClr val="CC0099"/>
                </a:solidFill>
              </a:rPr>
              <a:t>. </a:t>
            </a:r>
            <a:r>
              <a:rPr lang="en-US" b="1" dirty="0" err="1" smtClean="0">
                <a:solidFill>
                  <a:srgbClr val="1E0791"/>
                </a:solidFill>
              </a:rPr>
              <a:t>Aprendan</a:t>
            </a:r>
            <a:r>
              <a:rPr lang="en-US" b="1" dirty="0" smtClean="0">
                <a:solidFill>
                  <a:srgbClr val="1E0791"/>
                </a:solidFill>
              </a:rPr>
              <a:t> de la </a:t>
            </a:r>
            <a:r>
              <a:rPr lang="en-US" b="1" dirty="0" err="1" smtClean="0">
                <a:solidFill>
                  <a:srgbClr val="1E0791"/>
                </a:solidFill>
              </a:rPr>
              <a:t>palabra</a:t>
            </a:r>
            <a:r>
              <a:rPr lang="en-US" b="1" dirty="0" smtClean="0">
                <a:solidFill>
                  <a:srgbClr val="1E0791"/>
                </a:solidFill>
              </a:rPr>
              <a:t> </a:t>
            </a:r>
          </a:p>
          <a:p>
            <a:pPr marL="0" indent="0">
              <a:buNone/>
            </a:pPr>
            <a:r>
              <a:rPr lang="en-US" b="1" dirty="0" smtClean="0">
                <a:solidFill>
                  <a:srgbClr val="1E0791"/>
                </a:solidFill>
              </a:rPr>
              <a:t>de Dios</a:t>
            </a:r>
          </a:p>
          <a:p>
            <a:pPr marL="0" indent="0">
              <a:buNone/>
            </a:pPr>
            <a:r>
              <a:rPr lang="en-US" b="1" i="1" dirty="0">
                <a:solidFill>
                  <a:srgbClr val="CC0099"/>
                </a:solidFill>
                <a:effectLst>
                  <a:outerShdw blurRad="38100" dist="38100" dir="2700000" algn="tl">
                    <a:srgbClr val="000000">
                      <a:alpha val="43137"/>
                    </a:srgbClr>
                  </a:outerShdw>
                </a:effectLst>
              </a:rPr>
              <a:t>3.</a:t>
            </a:r>
            <a:r>
              <a:rPr lang="en-US" b="1" i="1" dirty="0" smtClean="0">
                <a:solidFill>
                  <a:srgbClr val="CC0099"/>
                </a:solidFill>
                <a:effectLst>
                  <a:outerShdw blurRad="38100" dist="38100" dir="2700000" algn="tl">
                    <a:srgbClr val="000000">
                      <a:alpha val="43137"/>
                    </a:srgbClr>
                  </a:outerShdw>
                </a:effectLst>
              </a:rPr>
              <a:t> </a:t>
            </a:r>
            <a:r>
              <a:rPr lang="en-US" b="1" i="1" dirty="0" err="1" smtClean="0">
                <a:solidFill>
                  <a:srgbClr val="CC0099"/>
                </a:solidFill>
                <a:effectLst>
                  <a:outerShdw blurRad="38100" dist="38100" dir="2700000" algn="tl">
                    <a:srgbClr val="000000">
                      <a:alpha val="43137"/>
                    </a:srgbClr>
                  </a:outerShdw>
                </a:effectLst>
              </a:rPr>
              <a:t>Oración</a:t>
            </a:r>
            <a:r>
              <a:rPr lang="en-US" b="1" dirty="0" smtClean="0">
                <a:solidFill>
                  <a:srgbClr val="CC0099"/>
                </a:solidFill>
              </a:rPr>
              <a:t>. </a:t>
            </a:r>
            <a:r>
              <a:rPr lang="en-US" b="1" dirty="0" err="1" smtClean="0">
                <a:solidFill>
                  <a:srgbClr val="1E0791"/>
                </a:solidFill>
              </a:rPr>
              <a:t>Pedir</a:t>
            </a:r>
            <a:r>
              <a:rPr lang="en-US" b="1" dirty="0" smtClean="0">
                <a:solidFill>
                  <a:srgbClr val="1E0791"/>
                </a:solidFill>
              </a:rPr>
              <a:t> la </a:t>
            </a:r>
            <a:r>
              <a:rPr lang="en-US" b="1" dirty="0" err="1" smtClean="0">
                <a:solidFill>
                  <a:srgbClr val="1E0791"/>
                </a:solidFill>
              </a:rPr>
              <a:t>ayuda</a:t>
            </a:r>
            <a:r>
              <a:rPr lang="en-US" b="1" dirty="0" smtClean="0">
                <a:solidFill>
                  <a:srgbClr val="1E0791"/>
                </a:solidFill>
              </a:rPr>
              <a:t> de Dios</a:t>
            </a:r>
          </a:p>
          <a:p>
            <a:pPr marL="0" indent="0">
              <a:buNone/>
            </a:pPr>
            <a:r>
              <a:rPr lang="en-US" b="1" i="1" dirty="0">
                <a:solidFill>
                  <a:srgbClr val="CC0099"/>
                </a:solidFill>
                <a:effectLst>
                  <a:outerShdw blurRad="38100" dist="38100" dir="2700000" algn="tl">
                    <a:srgbClr val="000000">
                      <a:alpha val="43137"/>
                    </a:srgbClr>
                  </a:outerShdw>
                </a:effectLst>
              </a:rPr>
              <a:t>4.</a:t>
            </a:r>
            <a:r>
              <a:rPr lang="en-US" b="1" i="1" dirty="0" smtClean="0">
                <a:solidFill>
                  <a:srgbClr val="CC0099"/>
                </a:solidFill>
                <a:effectLst>
                  <a:outerShdw blurRad="38100" dist="38100" dir="2700000" algn="tl">
                    <a:srgbClr val="000000">
                      <a:alpha val="43137"/>
                    </a:srgbClr>
                  </a:outerShdw>
                </a:effectLst>
              </a:rPr>
              <a:t> </a:t>
            </a:r>
            <a:r>
              <a:rPr lang="en-US" b="1" i="1" dirty="0" err="1" smtClean="0">
                <a:solidFill>
                  <a:srgbClr val="CC0099"/>
                </a:solidFill>
                <a:effectLst>
                  <a:outerShdw blurRad="38100" dist="38100" dir="2700000" algn="tl">
                    <a:srgbClr val="000000">
                      <a:alpha val="43137"/>
                    </a:srgbClr>
                  </a:outerShdw>
                </a:effectLst>
              </a:rPr>
              <a:t>Tiempo</a:t>
            </a:r>
            <a:r>
              <a:rPr lang="en-US" b="1" i="1" dirty="0" smtClean="0">
                <a:solidFill>
                  <a:srgbClr val="CC0099"/>
                </a:solidFill>
                <a:effectLst>
                  <a:outerShdw blurRad="38100" dist="38100" dir="2700000" algn="tl">
                    <a:srgbClr val="000000">
                      <a:alpha val="43137"/>
                    </a:srgbClr>
                  </a:outerShdw>
                </a:effectLst>
              </a:rPr>
              <a:t> social</a:t>
            </a:r>
            <a:r>
              <a:rPr lang="en-US" b="1" dirty="0" smtClean="0">
                <a:solidFill>
                  <a:srgbClr val="CC0099"/>
                </a:solidFill>
              </a:rPr>
              <a:t>. </a:t>
            </a:r>
            <a:r>
              <a:rPr lang="en-US" b="1" dirty="0" err="1" smtClean="0">
                <a:solidFill>
                  <a:srgbClr val="1E0791"/>
                </a:solidFill>
              </a:rPr>
              <a:t>Reunión</a:t>
            </a:r>
            <a:r>
              <a:rPr lang="en-US" b="1" dirty="0" smtClean="0">
                <a:solidFill>
                  <a:srgbClr val="1E0791"/>
                </a:solidFill>
              </a:rPr>
              <a:t> de </a:t>
            </a:r>
            <a:r>
              <a:rPr lang="en-US" b="1" dirty="0" err="1" smtClean="0">
                <a:solidFill>
                  <a:srgbClr val="1E0791"/>
                </a:solidFill>
              </a:rPr>
              <a:t>socialización</a:t>
            </a:r>
            <a:endParaRPr lang="en-US" b="1" dirty="0" smtClean="0">
              <a:solidFill>
                <a:srgbClr val="1E0791"/>
              </a:solidFill>
            </a:endParaRPr>
          </a:p>
          <a:p>
            <a:pPr marL="0" indent="0">
              <a:buNone/>
            </a:pPr>
            <a:r>
              <a:rPr lang="en-US" b="1" i="1" dirty="0">
                <a:solidFill>
                  <a:srgbClr val="CC0099"/>
                </a:solidFill>
                <a:effectLst>
                  <a:outerShdw blurRad="38100" dist="38100" dir="2700000" algn="tl">
                    <a:srgbClr val="000000">
                      <a:alpha val="43137"/>
                    </a:srgbClr>
                  </a:outerShdw>
                </a:effectLst>
              </a:rPr>
              <a:t>5. </a:t>
            </a:r>
            <a:r>
              <a:rPr lang="en-US" b="1" i="1" dirty="0" err="1" smtClean="0">
                <a:solidFill>
                  <a:srgbClr val="CC0099"/>
                </a:solidFill>
                <a:effectLst>
                  <a:outerShdw blurRad="38100" dist="38100" dir="2700000" algn="tl">
                    <a:srgbClr val="000000">
                      <a:alpha val="43137"/>
                    </a:srgbClr>
                  </a:outerShdw>
                </a:effectLst>
              </a:rPr>
              <a:t>Servicio</a:t>
            </a:r>
            <a:r>
              <a:rPr lang="en-US" b="1" dirty="0" smtClean="0">
                <a:solidFill>
                  <a:srgbClr val="CC0099"/>
                </a:solidFill>
              </a:rPr>
              <a:t>. </a:t>
            </a:r>
            <a:r>
              <a:rPr lang="en-US" b="1" dirty="0" err="1" smtClean="0">
                <a:solidFill>
                  <a:srgbClr val="1E0791"/>
                </a:solidFill>
              </a:rPr>
              <a:t>Haga</a:t>
            </a:r>
            <a:r>
              <a:rPr lang="en-US" b="1" dirty="0" smtClean="0">
                <a:solidFill>
                  <a:srgbClr val="1E0791"/>
                </a:solidFill>
              </a:rPr>
              <a:t> </a:t>
            </a:r>
            <a:r>
              <a:rPr lang="en-US" b="1" dirty="0" err="1" smtClean="0">
                <a:solidFill>
                  <a:srgbClr val="1E0791"/>
                </a:solidFill>
              </a:rPr>
              <a:t>algo</a:t>
            </a:r>
            <a:r>
              <a:rPr lang="en-US" b="1" dirty="0" smtClean="0">
                <a:solidFill>
                  <a:srgbClr val="1E0791"/>
                </a:solidFill>
              </a:rPr>
              <a:t> </a:t>
            </a:r>
            <a:r>
              <a:rPr lang="en-US" b="1" dirty="0" err="1" smtClean="0">
                <a:solidFill>
                  <a:srgbClr val="1E0791"/>
                </a:solidFill>
              </a:rPr>
              <a:t>por</a:t>
            </a:r>
            <a:r>
              <a:rPr lang="en-US" b="1" dirty="0" smtClean="0">
                <a:solidFill>
                  <a:srgbClr val="1E0791"/>
                </a:solidFill>
              </a:rPr>
              <a:t> los </a:t>
            </a:r>
            <a:r>
              <a:rPr lang="en-US" b="1" dirty="0" err="1" smtClean="0">
                <a:solidFill>
                  <a:srgbClr val="1E0791"/>
                </a:solidFill>
              </a:rPr>
              <a:t>demás</a:t>
            </a:r>
            <a:endParaRPr lang="en-US" b="1" dirty="0" smtClean="0">
              <a:solidFill>
                <a:srgbClr val="1E0791"/>
              </a:solidFill>
            </a:endParaRPr>
          </a:p>
          <a:p>
            <a:pPr marL="0" indent="0">
              <a:buNone/>
            </a:pPr>
            <a:endParaRPr lang="en-US" b="1" dirty="0">
              <a:solidFill>
                <a:srgbClr val="1E0791"/>
              </a:solidFill>
            </a:endParaRPr>
          </a:p>
        </p:txBody>
      </p:sp>
      <p:pic>
        <p:nvPicPr>
          <p:cNvPr id="6" name="Picture 5"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mc="http://schemas.openxmlformats.org/markup-compatibility/2006" xmlns:mv="urn:schemas-microsoft-com:mac:vml" xmlns:p14="http://schemas.microsoft.com/office/powerpoint/2010/main" xmlns="" val="399063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80920" cy="4525963"/>
          </a:xfrm>
        </p:spPr>
        <p:txBody>
          <a:bodyPr>
            <a:noAutofit/>
          </a:bodyPr>
          <a:lstStyle/>
          <a:p>
            <a:pPr>
              <a:buNone/>
            </a:pPr>
            <a:r>
              <a:rPr lang="es-ES_tradnl" sz="3000" b="1" dirty="0" smtClean="0">
                <a:solidFill>
                  <a:srgbClr val="1E0791"/>
                </a:solidFill>
              </a:rPr>
              <a:t>Fomentar el aprendizaje de las enseñanzas de Jesús y la alegría de seguir al Maestro.</a:t>
            </a:r>
          </a:p>
          <a:p>
            <a:r>
              <a:rPr lang="es-ES_tradnl" sz="3000" b="1" dirty="0" smtClean="0">
                <a:solidFill>
                  <a:srgbClr val="CC0099"/>
                </a:solidFill>
                <a:effectLst>
                  <a:outerShdw blurRad="50800" dist="38100" dir="2700000">
                    <a:srgbClr val="000000">
                      <a:alpha val="43000"/>
                    </a:srgbClr>
                  </a:outerShdw>
                </a:effectLst>
              </a:rPr>
              <a:t>Dar una declaración clara y sencilla </a:t>
            </a:r>
            <a:r>
              <a:rPr lang="es-ES_tradnl" sz="3000" b="1" dirty="0" smtClean="0">
                <a:solidFill>
                  <a:srgbClr val="1E0791"/>
                </a:solidFill>
              </a:rPr>
              <a:t>de propósito cuando se introduce cada estudio o actividad.</a:t>
            </a:r>
          </a:p>
          <a:p>
            <a:r>
              <a:rPr lang="es-ES_tradnl" sz="3000" b="1" dirty="0" smtClean="0">
                <a:solidFill>
                  <a:srgbClr val="CC0099"/>
                </a:solidFill>
                <a:effectLst>
                  <a:outerShdw blurRad="50800" dist="38100" dir="2700000">
                    <a:srgbClr val="000000">
                      <a:alpha val="43000"/>
                    </a:srgbClr>
                  </a:outerShdw>
                </a:effectLst>
              </a:rPr>
              <a:t>Tómese el tiempo para conocerse</a:t>
            </a:r>
            <a:r>
              <a:rPr lang="es-ES_tradnl" sz="3000" b="1" dirty="0" smtClean="0">
                <a:solidFill>
                  <a:srgbClr val="1E0791"/>
                </a:solidFill>
              </a:rPr>
              <a:t>, compartir pedidos de oración, y mostrar interés en los estudiantes.</a:t>
            </a:r>
          </a:p>
          <a:p>
            <a:r>
              <a:rPr lang="es-ES_tradnl" sz="3000" b="1" dirty="0" smtClean="0">
                <a:solidFill>
                  <a:srgbClr val="CC0099"/>
                </a:solidFill>
                <a:effectLst>
                  <a:outerShdw blurRad="50800" dist="38100" dir="2700000">
                    <a:srgbClr val="000000">
                      <a:alpha val="43000"/>
                    </a:srgbClr>
                  </a:outerShdw>
                </a:effectLst>
              </a:rPr>
              <a:t>Reserve tiempo para orar </a:t>
            </a:r>
            <a:r>
              <a:rPr lang="es-ES_tradnl" sz="3000" b="1" dirty="0" smtClean="0">
                <a:solidFill>
                  <a:srgbClr val="1E0791"/>
                </a:solidFill>
              </a:rPr>
              <a:t>por los pedidos y necesidades del grupo.</a:t>
            </a:r>
            <a:endParaRPr lang="en-US" sz="3000" b="1" dirty="0">
              <a:solidFill>
                <a:srgbClr val="1E0791"/>
              </a:solidFill>
            </a:endParaRPr>
          </a:p>
        </p:txBody>
      </p:sp>
      <p:sp>
        <p:nvSpPr>
          <p:cNvPr id="4" name="Rectangle 3"/>
          <p:cNvSpPr/>
          <p:nvPr/>
        </p:nvSpPr>
        <p:spPr>
          <a:xfrm>
            <a:off x="755576" y="764704"/>
            <a:ext cx="7233262" cy="584775"/>
          </a:xfrm>
          <a:prstGeom prst="rect">
            <a:avLst/>
          </a:prstGeom>
        </p:spPr>
        <p:txBody>
          <a:bodyPr wrap="none">
            <a:spAutoFit/>
          </a:bodyPr>
          <a:lstStyle/>
          <a:p>
            <a:r>
              <a:rPr lang="es-ES_tradnl" sz="3200" b="1" dirty="0" smtClean="0">
                <a:solidFill>
                  <a:srgbClr val="CC0099"/>
                </a:solidFill>
                <a:effectLst>
                  <a:outerShdw blurRad="50800" dist="38100" dir="2700000">
                    <a:srgbClr val="000000">
                      <a:alpha val="43000"/>
                    </a:srgbClr>
                  </a:outerShdw>
                </a:effectLst>
                <a:latin typeface="+mj-lt"/>
              </a:rPr>
              <a:t>EL OBJETIVO DE LOS GRUPOS PEQUEÑOS </a:t>
            </a:r>
            <a:endParaRPr lang="en-US" sz="3200" b="1" dirty="0">
              <a:solidFill>
                <a:srgbClr val="CC0099"/>
              </a:solidFill>
              <a:latin typeface="+mj-lt"/>
            </a:endParaRPr>
          </a:p>
        </p:txBody>
      </p:sp>
      <p:pic>
        <p:nvPicPr>
          <p:cNvPr id="6" name="Picture 5"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mc="http://schemas.openxmlformats.org/markup-compatibility/2006" xmlns:mv="urn:schemas-microsoft-com:mac:vml" xmlns:p14="http://schemas.microsoft.com/office/powerpoint/2010/main" xmlns="" val="3624986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TotalTime>
  <Words>931</Words>
  <Application>Microsoft Office PowerPoint</Application>
  <PresentationFormat>On-screen Show (4:3)</PresentationFormat>
  <Paragraphs>39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Seminario preparado por la Conferencia general de los ASD Modificado por el departamento de Ministerios de la Mujer de la DIA </vt:lpstr>
      <vt:lpstr>Slide 2</vt:lpstr>
      <vt:lpstr>Slide 3</vt:lpstr>
      <vt:lpstr>Slide 4</vt:lpstr>
      <vt:lpstr>Slide 5</vt:lpstr>
      <vt:lpstr>Slide 6</vt:lpstr>
      <vt:lpstr>Slide 7</vt:lpstr>
      <vt:lpstr>Cuando se pretende iniciar un Grupo Pequeño debe tener en cuanta los 5 siguientes puntos:   </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Abriendo los  brazos y el</dc:title>
  <dc:creator>PATRICIO URQUISO ANDRADE</dc:creator>
  <cp:lastModifiedBy>Cecilia Iglesias</cp:lastModifiedBy>
  <cp:revision>131</cp:revision>
  <dcterms:created xsi:type="dcterms:W3CDTF">2007-01-24T19:31:42Z</dcterms:created>
  <dcterms:modified xsi:type="dcterms:W3CDTF">2013-02-12T22:55:31Z</dcterms:modified>
</cp:coreProperties>
</file>