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8" r:id="rId2"/>
    <p:sldId id="287" r:id="rId3"/>
    <p:sldId id="288" r:id="rId4"/>
    <p:sldId id="316" r:id="rId5"/>
    <p:sldId id="317" r:id="rId6"/>
    <p:sldId id="304" r:id="rId7"/>
    <p:sldId id="305" r:id="rId8"/>
    <p:sldId id="306" r:id="rId9"/>
    <p:sldId id="307" r:id="rId10"/>
    <p:sldId id="308" r:id="rId11"/>
    <p:sldId id="309" r:id="rId12"/>
    <p:sldId id="310" r:id="rId13"/>
    <p:sldId id="311" r:id="rId14"/>
    <p:sldId id="312" r:id="rId15"/>
    <p:sldId id="313" r:id="rId16"/>
    <p:sldId id="314" r:id="rId17"/>
    <p:sldId id="315"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1E0791"/>
    <a:srgbClr val="0099CC"/>
    <a:srgbClr val="5BD4FF"/>
    <a:srgbClr val="19BBE1"/>
    <a:srgbClr val="00CCFF"/>
    <a:srgbClr val="37CBFF"/>
    <a:srgbClr val="8BE1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4683" autoAdjust="0"/>
  </p:normalViewPr>
  <p:slideViewPr>
    <p:cSldViewPr>
      <p:cViewPr>
        <p:scale>
          <a:sx n="60" d="100"/>
          <a:sy n="60" d="100"/>
        </p:scale>
        <p:origin x="-2442" y="-10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9247E-42E2-4394-B9C8-9B23B5EED4F4}" type="datetimeFigureOut">
              <a:rPr lang="en-US" smtClean="0"/>
              <a:pPr/>
              <a:t>2/21/2013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C4C5E-8464-4649-9371-6B08E0615544}" type="slidenum">
              <a:rPr lang="en-US" smtClean="0"/>
              <a:pPr/>
              <a:t>‹#›</a:t>
            </a:fld>
            <a:endParaRPr lang="en-US"/>
          </a:p>
        </p:txBody>
      </p:sp>
    </p:spTree>
    <p:extLst>
      <p:ext uri="{BB962C8B-B14F-4D97-AF65-F5344CB8AC3E}">
        <p14:creationId xmlns:p14="http://schemas.microsoft.com/office/powerpoint/2010/main" xmlns="" val="412316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FC4C5E-8464-4649-9371-6B08E061554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7792675-ACE5-404F-8252-7929FF13C3B7}"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61EF17-5AB5-4634-A80D-8B1DBFDFF911}"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Table Placeholder 2"/>
          <p:cNvSpPr>
            <a:spLocks noGrp="1"/>
          </p:cNvSpPr>
          <p:nvPr>
            <p:ph type="tbl" idx="1"/>
          </p:nvPr>
        </p:nvSpPr>
        <p:spPr>
          <a:xfrm>
            <a:off x="457200" y="1600200"/>
            <a:ext cx="8229600" cy="4495800"/>
          </a:xfrm>
          <a:prstGeom prst="rect">
            <a:avLst/>
          </a:prstGeom>
        </p:spPr>
        <p:txBody>
          <a:bodyPr rtlCol="0">
            <a:normAutofit/>
          </a:bodyPr>
          <a:lstStyle/>
          <a:p>
            <a:pPr lvl="0"/>
            <a:endParaRPr lang="es-CO" noProof="0" smtClean="0"/>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228C26A0-F15C-4275-8543-C6F02CAFE634}"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071BDD7-3063-4858-A646-490324D46F1D}"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E25CC75-C614-4250-9C01-E0A99CC145A1}"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10C135-9114-4B8B-B323-E8168102A392}"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375AB8-9685-44E1-9A69-E25EE42F4219}"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CO"/>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7AEFACC-803F-46A6-BEC2-877C025E136F}"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0865CC2-24AD-4DC2-B611-2178CBF3AC7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5EB82A0-2574-4C28-A669-FCDE8E485066}"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3 Imagen" descr="fondo4-02.jpg"/>
          <p:cNvPicPr>
            <a:picLocks noChangeAspect="1"/>
          </p:cNvPicPr>
          <p:nvPr userDrawn="1"/>
        </p:nvPicPr>
        <p:blipFill>
          <a:blip r:embed="rId2" cstate="print"/>
          <a:srcRect l="9052" t="5443" r="8263" b="6557"/>
          <a:stretch>
            <a:fillRect/>
          </a:stretch>
        </p:blipFill>
        <p:spPr bwMode="auto">
          <a:xfrm>
            <a:off x="0" y="-171450"/>
            <a:ext cx="9144000" cy="70294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6 Imagen" descr="fondo4-02.jpg"/>
          <p:cNvPicPr>
            <a:picLocks noChangeAspect="1"/>
          </p:cNvPicPr>
          <p:nvPr userDrawn="1"/>
        </p:nvPicPr>
        <p:blipFill>
          <a:blip r:embed="rId14" cstate="print"/>
          <a:srcRect l="9052" t="5443" r="8263" b="6557"/>
          <a:stretch>
            <a:fillRect/>
          </a:stretch>
        </p:blipFill>
        <p:spPr bwMode="auto">
          <a:xfrm>
            <a:off x="0" y="-171450"/>
            <a:ext cx="9144000" cy="7029450"/>
          </a:xfrm>
          <a:prstGeom prst="rect">
            <a:avLst/>
          </a:prstGeom>
          <a:noFill/>
          <a:ln w="9525">
            <a:noFill/>
            <a:miter lim="800000"/>
            <a:headEnd/>
            <a:tailEnd/>
          </a:ln>
        </p:spPr>
      </p:pic>
      <p:pic>
        <p:nvPicPr>
          <p:cNvPr id="1027" name="8 Imagen" descr="transp.png"/>
          <p:cNvPicPr>
            <a:picLocks noChangeAspect="1"/>
          </p:cNvPicPr>
          <p:nvPr userDrawn="1"/>
        </p:nvPicPr>
        <p:blipFill>
          <a:blip r:embed="rId15" cstate="print"/>
          <a:srcRect/>
          <a:stretch>
            <a:fillRect/>
          </a:stretch>
        </p:blipFill>
        <p:spPr bwMode="auto">
          <a:xfrm>
            <a:off x="7667625" y="260350"/>
            <a:ext cx="508000"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IglesiasCe\Pictures\FOTOS MUJERES DIA\DSC_2913.jpg"/>
          <p:cNvPicPr>
            <a:picLocks noChangeAspect="1" noChangeArrowheads="1"/>
          </p:cNvPicPr>
          <p:nvPr/>
        </p:nvPicPr>
        <p:blipFill>
          <a:blip r:embed="rId2" cstate="print"/>
          <a:srcRect l="14921" t="12999"/>
          <a:stretch>
            <a:fillRect/>
          </a:stretch>
        </p:blipFill>
        <p:spPr bwMode="auto">
          <a:xfrm>
            <a:off x="1475656" y="1772816"/>
            <a:ext cx="6446912" cy="4161187"/>
          </a:xfrm>
          <a:prstGeom prst="ellipse">
            <a:avLst/>
          </a:prstGeom>
          <a:noFill/>
          <a:effectLst>
            <a:softEdge rad="635000"/>
          </a:effectLst>
        </p:spPr>
      </p:pic>
      <p:sp>
        <p:nvSpPr>
          <p:cNvPr id="14340"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9" name="Group 8"/>
          <p:cNvGrpSpPr/>
          <p:nvPr/>
        </p:nvGrpSpPr>
        <p:grpSpPr>
          <a:xfrm>
            <a:off x="539552" y="188640"/>
            <a:ext cx="7632848" cy="1314928"/>
            <a:chOff x="899592" y="188640"/>
            <a:chExt cx="8692966" cy="1314928"/>
          </a:xfrm>
        </p:grpSpPr>
        <p:pic>
          <p:nvPicPr>
            <p:cNvPr id="14343" name="Picture 7" descr="C:\Users\IglesiasCe\Pictures\FONDOS\logo Min Mujer.jpg"/>
            <p:cNvPicPr>
              <a:picLocks noChangeAspect="1" noChangeArrowheads="1"/>
            </p:cNvPicPr>
            <p:nvPr/>
          </p:nvPicPr>
          <p:blipFill>
            <a:blip r:embed="rId3" cstate="print"/>
            <a:srcRect l="21485" r="20085"/>
            <a:stretch>
              <a:fillRect/>
            </a:stretch>
          </p:blipFill>
          <p:spPr bwMode="auto">
            <a:xfrm>
              <a:off x="899592" y="188640"/>
              <a:ext cx="1512168" cy="1314928"/>
            </a:xfrm>
            <a:prstGeom prst="rect">
              <a:avLst/>
            </a:prstGeom>
            <a:noFill/>
            <a:ln>
              <a:solidFill>
                <a:srgbClr val="CC0099"/>
              </a:solidFill>
            </a:ln>
            <a:effectLst>
              <a:softEdge rad="127000"/>
            </a:effectLst>
          </p:spPr>
        </p:pic>
        <p:sp>
          <p:nvSpPr>
            <p:cNvPr id="7" name="Rectangle 6"/>
            <p:cNvSpPr/>
            <p:nvPr/>
          </p:nvSpPr>
          <p:spPr>
            <a:xfrm>
              <a:off x="2267744" y="404664"/>
              <a:ext cx="7324814" cy="707886"/>
            </a:xfrm>
            <a:prstGeom prst="rect">
              <a:avLst/>
            </a:prstGeom>
            <a:noFill/>
            <a:ln>
              <a:solidFill>
                <a:srgbClr val="CC0099"/>
              </a:solidFill>
            </a:ln>
          </p:spPr>
          <p:txBody>
            <a:bodyPr wrap="square">
              <a:spAutoFit/>
            </a:bodyPr>
            <a:lstStyle/>
            <a:p>
              <a:r>
                <a:rPr lang="en-US" sz="4000" b="1" dirty="0">
                  <a:solidFill>
                    <a:srgbClr val="CC0099"/>
                  </a:solidFill>
                </a:rPr>
                <a:t>Small Group </a:t>
              </a:r>
              <a:r>
                <a:rPr lang="en-US" sz="4000" b="1" dirty="0" smtClean="0">
                  <a:solidFill>
                    <a:srgbClr val="CC0099"/>
                  </a:solidFill>
                </a:rPr>
                <a:t>Evangelism</a:t>
              </a:r>
              <a:endParaRPr lang="en-US" sz="4000" dirty="0">
                <a:solidFill>
                  <a:srgbClr val="CC0099"/>
                </a:solidFill>
              </a:endParaRPr>
            </a:p>
          </p:txBody>
        </p:sp>
      </p:grpSp>
      <p:sp>
        <p:nvSpPr>
          <p:cNvPr id="8" name="Rectangle 2"/>
          <p:cNvSpPr>
            <a:spLocks noGrp="1" noChangeArrowheads="1"/>
          </p:cNvSpPr>
          <p:nvPr>
            <p:ph type="title"/>
          </p:nvPr>
        </p:nvSpPr>
        <p:spPr>
          <a:xfrm>
            <a:off x="35496" y="5949280"/>
            <a:ext cx="8496944" cy="1143000"/>
          </a:xfrm>
        </p:spPr>
        <p:txBody>
          <a:bodyPr/>
          <a:lstStyle/>
          <a:p>
            <a:pPr>
              <a:defRPr/>
            </a:pPr>
            <a:r>
              <a:rPr lang="en-US" sz="2000" b="1" dirty="0">
                <a:solidFill>
                  <a:srgbClr val="0070C0"/>
                </a:solidFill>
              </a:rPr>
              <a:t>Seminar prepared by the General Conference SDA. Amended by the Department of Women's Ministries of the IAD</a:t>
            </a:r>
            <a:r>
              <a:rPr lang="en-US" sz="2000" dirty="0"/>
              <a:t/>
            </a:r>
            <a:br>
              <a:rPr lang="en-US" sz="2000" dirty="0"/>
            </a:br>
            <a:r>
              <a:rPr lang="es-ES_tradnl" sz="2000" b="1" dirty="0">
                <a:solidFill>
                  <a:srgbClr val="1E0791"/>
                </a:solidFill>
                <a:effectLst>
                  <a:outerShdw blurRad="38100" dist="38100" dir="2700000" algn="tl">
                    <a:srgbClr val="000000">
                      <a:alpha val="43137"/>
                    </a:srgbClr>
                  </a:outerShdw>
                </a:effectLst>
                <a:latin typeface="Arial" pitchFamily="34" charset="0"/>
                <a:cs typeface="Arial" pitchFamily="34" charset="0"/>
              </a:rPr>
              <a:t/>
            </a:r>
            <a:br>
              <a:rPr lang="es-ES_tradnl" sz="2000" b="1" dirty="0">
                <a:solidFill>
                  <a:srgbClr val="1E0791"/>
                </a:solidFill>
                <a:effectLst>
                  <a:outerShdw blurRad="38100" dist="38100" dir="2700000" algn="tl">
                    <a:srgbClr val="000000">
                      <a:alpha val="43137"/>
                    </a:srgbClr>
                  </a:outerShdw>
                </a:effectLst>
                <a:latin typeface="Arial" pitchFamily="34" charset="0"/>
                <a:cs typeface="Arial" pitchFamily="34" charset="0"/>
              </a:rPr>
            </a:br>
            <a:endParaRPr lang="es-ES" sz="2000" b="1" dirty="0">
              <a:solidFill>
                <a:srgbClr val="1E079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530952" cy="5181600"/>
          </a:xfrm>
        </p:spPr>
        <p:txBody>
          <a:bodyPr>
            <a:normAutofit/>
          </a:bodyPr>
          <a:lstStyle/>
          <a:p>
            <a:r>
              <a:rPr lang="en-US" b="1" dirty="0">
                <a:solidFill>
                  <a:srgbClr val="CC0099"/>
                </a:solidFill>
              </a:rPr>
              <a:t>The atmosphere of the meeting is important. </a:t>
            </a:r>
            <a:r>
              <a:rPr lang="en-US" b="1" dirty="0">
                <a:solidFill>
                  <a:srgbClr val="0070C0"/>
                </a:solidFill>
              </a:rPr>
              <a:t>Promotes a friendly atmosphere, in a place with good lighting and ventilation, a place that is not too hot or cold.</a:t>
            </a:r>
            <a:endParaRPr lang="en-US" dirty="0">
              <a:solidFill>
                <a:srgbClr val="0070C0"/>
              </a:solidFill>
            </a:endParaRPr>
          </a:p>
          <a:p>
            <a:r>
              <a:rPr lang="en-US" b="1" dirty="0">
                <a:solidFill>
                  <a:srgbClr val="CC0099"/>
                </a:solidFill>
              </a:rPr>
              <a:t>If possible, gather in a circle for good visual contact.</a:t>
            </a:r>
            <a:endParaRPr lang="en-US" dirty="0">
              <a:solidFill>
                <a:srgbClr val="CC0099"/>
              </a:solidFill>
            </a:endParaRPr>
          </a:p>
          <a:p>
            <a:r>
              <a:rPr lang="en-US" b="1" dirty="0">
                <a:solidFill>
                  <a:srgbClr val="CC0099"/>
                </a:solidFill>
              </a:rPr>
              <a:t>Avoid distractions </a:t>
            </a:r>
            <a:r>
              <a:rPr lang="en-US" b="1" dirty="0">
                <a:solidFill>
                  <a:srgbClr val="0070C0"/>
                </a:solidFill>
              </a:rPr>
              <a:t>such as pets, television or radio. Organize a program for child care if necessary.</a:t>
            </a:r>
            <a:endParaRPr lang="en-US" dirty="0">
              <a:solidFill>
                <a:srgbClr val="0070C0"/>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158049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glesiasCe\Pictures\Mis imágenes\FOTOS MIN MUJER\Min Mujer ASurCol\CIMG0902.JPG"/>
          <p:cNvPicPr>
            <a:picLocks noChangeAspect="1" noChangeArrowheads="1"/>
          </p:cNvPicPr>
          <p:nvPr/>
        </p:nvPicPr>
        <p:blipFill>
          <a:blip r:embed="rId2" cstate="print"/>
          <a:srcRect l="69687" t="22700" r="9051" b="40550"/>
          <a:stretch>
            <a:fillRect/>
          </a:stretch>
        </p:blipFill>
        <p:spPr bwMode="auto">
          <a:xfrm>
            <a:off x="6033254" y="764704"/>
            <a:ext cx="2931234" cy="4824536"/>
          </a:xfrm>
          <a:prstGeom prst="ellipse">
            <a:avLst/>
          </a:prstGeom>
          <a:noFill/>
          <a:effectLst>
            <a:softEdge rad="317500"/>
          </a:effectLst>
        </p:spPr>
      </p:pic>
      <p:sp>
        <p:nvSpPr>
          <p:cNvPr id="3" name="Content Placeholder 2"/>
          <p:cNvSpPr>
            <a:spLocks noGrp="1"/>
          </p:cNvSpPr>
          <p:nvPr>
            <p:ph idx="1"/>
          </p:nvPr>
        </p:nvSpPr>
        <p:spPr>
          <a:xfrm>
            <a:off x="683568" y="908720"/>
            <a:ext cx="6048672" cy="5328592"/>
          </a:xfrm>
        </p:spPr>
        <p:txBody>
          <a:bodyPr>
            <a:noAutofit/>
          </a:bodyPr>
          <a:lstStyle/>
          <a:p>
            <a:r>
              <a:rPr lang="en-US" sz="3600" b="1" dirty="0">
                <a:solidFill>
                  <a:srgbClr val="0070C0"/>
                </a:solidFill>
              </a:rPr>
              <a:t>Appoint a group leader, but promotes an environment of active participation. Cultivate a friendly and participatory attitude, avoid the spirit of competition or criticism. The focus is not on the moderator but rather in the Bible.</a:t>
            </a:r>
            <a:endParaRPr lang="en-US" sz="3600" dirty="0">
              <a:solidFill>
                <a:srgbClr val="0070C0"/>
              </a:solidFill>
            </a:endParaRPr>
          </a:p>
        </p:txBody>
      </p:sp>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354627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32656"/>
            <a:ext cx="7776864" cy="5088632"/>
          </a:xfrm>
        </p:spPr>
        <p:txBody>
          <a:bodyPr>
            <a:noAutofit/>
          </a:bodyPr>
          <a:lstStyle/>
          <a:p>
            <a:r>
              <a:rPr lang="en-US" b="1" dirty="0">
                <a:solidFill>
                  <a:srgbClr val="CC0099"/>
                </a:solidFill>
              </a:rPr>
              <a:t>Be sensitive. </a:t>
            </a:r>
            <a:r>
              <a:rPr lang="en-US" b="1" dirty="0">
                <a:solidFill>
                  <a:srgbClr val="0070C0"/>
                </a:solidFill>
              </a:rPr>
              <a:t>Try to avoid embarrassing situations.</a:t>
            </a:r>
            <a:endParaRPr lang="en-US" dirty="0">
              <a:solidFill>
                <a:srgbClr val="0070C0"/>
              </a:solidFill>
            </a:endParaRPr>
          </a:p>
          <a:p>
            <a:r>
              <a:rPr lang="en-US" b="1" dirty="0">
                <a:solidFill>
                  <a:srgbClr val="CC0099"/>
                </a:solidFill>
              </a:rPr>
              <a:t>Assist the coordinator to be considered.</a:t>
            </a:r>
            <a:endParaRPr lang="en-US" dirty="0">
              <a:solidFill>
                <a:srgbClr val="CC0099"/>
              </a:solidFill>
            </a:endParaRPr>
          </a:p>
          <a:p>
            <a:r>
              <a:rPr lang="en-US" b="1" dirty="0">
                <a:solidFill>
                  <a:srgbClr val="CC0099"/>
                </a:solidFill>
              </a:rPr>
              <a:t>At the time of prayer and the application of the Scriptures, the members of the group may disclose personal information. </a:t>
            </a:r>
            <a:r>
              <a:rPr lang="en-US" b="1" dirty="0">
                <a:solidFill>
                  <a:srgbClr val="0070C0"/>
                </a:solidFill>
              </a:rPr>
              <a:t>It is essential to maintain confidentiality in the group.</a:t>
            </a:r>
            <a:endParaRPr lang="en-US" dirty="0">
              <a:solidFill>
                <a:srgbClr val="0070C0"/>
              </a:solidFill>
            </a:endParaRPr>
          </a:p>
        </p:txBody>
      </p:sp>
      <p:pic>
        <p:nvPicPr>
          <p:cNvPr id="4" name="Picture 3"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3269273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1437"/>
            <a:ext cx="8303840" cy="4525963"/>
          </a:xfrm>
        </p:spPr>
        <p:txBody>
          <a:bodyPr>
            <a:normAutofit/>
          </a:bodyPr>
          <a:lstStyle/>
          <a:p>
            <a:r>
              <a:rPr lang="en-US" b="1" dirty="0">
                <a:solidFill>
                  <a:srgbClr val="CC0099"/>
                </a:solidFill>
              </a:rPr>
              <a:t>A scheme of study will give direction to the study and maintain the interest of the group. </a:t>
            </a:r>
            <a:r>
              <a:rPr lang="en-US" b="1" dirty="0">
                <a:solidFill>
                  <a:srgbClr val="0070C0"/>
                </a:solidFill>
              </a:rPr>
              <a:t>By reading the Word of God, ask questions. (Then, allow the group to respond.)</a:t>
            </a:r>
            <a:endParaRPr lang="en-US" dirty="0">
              <a:solidFill>
                <a:srgbClr val="0070C0"/>
              </a:solidFill>
            </a:endParaRPr>
          </a:p>
          <a:p>
            <a:r>
              <a:rPr lang="en-US" b="1" dirty="0">
                <a:solidFill>
                  <a:srgbClr val="CC0099"/>
                </a:solidFill>
              </a:rPr>
              <a:t>Affirm. </a:t>
            </a:r>
            <a:r>
              <a:rPr lang="en-US" b="1" dirty="0">
                <a:solidFill>
                  <a:srgbClr val="0070C0"/>
                </a:solidFill>
              </a:rPr>
              <a:t>Give sincere compliments to group members on their progress in the knowledge of the Bible.</a:t>
            </a:r>
            <a:endParaRPr lang="en-US" dirty="0">
              <a:solidFill>
                <a:srgbClr val="0070C0"/>
              </a:solidFill>
            </a:endParaRPr>
          </a:p>
          <a:p>
            <a:endParaRPr lang="en-US" b="1" dirty="0">
              <a:solidFill>
                <a:srgbClr val="CC0099"/>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228378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886544"/>
            <a:ext cx="7859216" cy="5638800"/>
          </a:xfrm>
        </p:spPr>
        <p:txBody>
          <a:bodyPr>
            <a:normAutofit/>
          </a:bodyPr>
          <a:lstStyle/>
          <a:p>
            <a:r>
              <a:rPr lang="en-US" b="1" dirty="0">
                <a:solidFill>
                  <a:srgbClr val="CC0099"/>
                </a:solidFill>
              </a:rPr>
              <a:t>Approach.</a:t>
            </a:r>
            <a:r>
              <a:rPr lang="en-US" b="1" dirty="0">
                <a:solidFill>
                  <a:srgbClr val="0070C0"/>
                </a:solidFill>
              </a:rPr>
              <a:t> If the discussion away from the topic, you could say that we have been discussing is interesting, perhaps we could discuss this more later.</a:t>
            </a:r>
            <a:endParaRPr lang="en-US" dirty="0">
              <a:solidFill>
                <a:srgbClr val="0070C0"/>
              </a:solidFill>
            </a:endParaRPr>
          </a:p>
          <a:p>
            <a:r>
              <a:rPr lang="en-US" b="1" dirty="0">
                <a:solidFill>
                  <a:srgbClr val="CC0099"/>
                </a:solidFill>
              </a:rPr>
              <a:t>Encourage good listening. </a:t>
            </a:r>
            <a:r>
              <a:rPr lang="en-US" b="1" dirty="0">
                <a:solidFill>
                  <a:srgbClr val="0070C0"/>
                </a:solidFill>
              </a:rPr>
              <a:t>Be patient. Give members time to think. Avoid stress or conflict pointing to members. Use logical reasoning.</a:t>
            </a:r>
            <a:endParaRPr lang="en-US" dirty="0">
              <a:solidFill>
                <a:srgbClr val="0070C0"/>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119365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685800"/>
            <a:ext cx="7795592" cy="5119464"/>
          </a:xfrm>
        </p:spPr>
        <p:txBody>
          <a:bodyPr>
            <a:noAutofit/>
          </a:bodyPr>
          <a:lstStyle/>
          <a:p>
            <a:r>
              <a:rPr lang="en-US" b="1" dirty="0">
                <a:solidFill>
                  <a:srgbClr val="CC0099"/>
                </a:solidFill>
              </a:rPr>
              <a:t>Do not hesitate to say that I do not know.</a:t>
            </a:r>
            <a:r>
              <a:rPr lang="en-US" b="1" dirty="0">
                <a:solidFill>
                  <a:srgbClr val="0070C0"/>
                </a:solidFill>
              </a:rPr>
              <a:t> Be willing to find the answer, or do you find the group information on the subject.</a:t>
            </a:r>
            <a:endParaRPr lang="en-US" dirty="0">
              <a:solidFill>
                <a:srgbClr val="0070C0"/>
              </a:solidFill>
            </a:endParaRPr>
          </a:p>
          <a:p>
            <a:r>
              <a:rPr lang="en-US" b="1" dirty="0">
                <a:solidFill>
                  <a:srgbClr val="CC0099"/>
                </a:solidFill>
              </a:rPr>
              <a:t>When possible, use visual aids for clarity.</a:t>
            </a:r>
            <a:endParaRPr lang="en-US" dirty="0">
              <a:solidFill>
                <a:srgbClr val="CC0099"/>
              </a:solidFill>
            </a:endParaRPr>
          </a:p>
          <a:p>
            <a:r>
              <a:rPr lang="en-US" b="1" dirty="0">
                <a:solidFill>
                  <a:srgbClr val="CC0099"/>
                </a:solidFill>
              </a:rPr>
              <a:t>Develop a response to the closing, </a:t>
            </a:r>
            <a:r>
              <a:rPr lang="en-US" b="1" dirty="0">
                <a:solidFill>
                  <a:srgbClr val="0070C0"/>
                </a:solidFill>
              </a:rPr>
              <a:t>asking questions like, What did you think? Did you FIND OUR TOPIC helpful?</a:t>
            </a:r>
            <a:endParaRPr lang="en-US" dirty="0">
              <a:solidFill>
                <a:srgbClr val="0070C0"/>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405510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5766792" cy="3442320"/>
          </a:xfrm>
        </p:spPr>
        <p:txBody>
          <a:bodyPr/>
          <a:lstStyle/>
          <a:p>
            <a:pPr lvl="0"/>
            <a:r>
              <a:rPr lang="en-US" b="1" dirty="0">
                <a:solidFill>
                  <a:srgbClr val="CC0099"/>
                </a:solidFill>
              </a:rPr>
              <a:t>After the Bible study, </a:t>
            </a:r>
            <a:r>
              <a:rPr lang="en-US" b="1" dirty="0">
                <a:solidFill>
                  <a:srgbClr val="0070C0"/>
                </a:solidFill>
              </a:rPr>
              <a:t>prayer time may include praise, petitions and prayers of thanks.</a:t>
            </a:r>
          </a:p>
          <a:p>
            <a:r>
              <a:rPr lang="en-US" b="1" dirty="0">
                <a:solidFill>
                  <a:srgbClr val="CC0099"/>
                </a:solidFill>
              </a:rPr>
              <a:t>Encourage everyone to pray, </a:t>
            </a:r>
            <a:r>
              <a:rPr lang="en-US" b="1" dirty="0">
                <a:solidFill>
                  <a:srgbClr val="0070C0"/>
                </a:solidFill>
              </a:rPr>
              <a:t>in response to the topic of study or group needs.</a:t>
            </a:r>
            <a:endParaRPr lang="en-US" dirty="0">
              <a:solidFill>
                <a:srgbClr val="0070C0"/>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pic>
        <p:nvPicPr>
          <p:cNvPr id="5" name="3 Imagen" descr="DSC_1246.png"/>
          <p:cNvPicPr>
            <a:picLocks noChangeAspect="1"/>
          </p:cNvPicPr>
          <p:nvPr/>
        </p:nvPicPr>
        <p:blipFill>
          <a:blip r:embed="rId3" cstate="print"/>
          <a:srcRect/>
          <a:stretch>
            <a:fillRect/>
          </a:stretch>
        </p:blipFill>
        <p:spPr bwMode="auto">
          <a:xfrm>
            <a:off x="5724128" y="692696"/>
            <a:ext cx="2876550" cy="4295775"/>
          </a:xfrm>
          <a:prstGeom prst="rect">
            <a:avLst/>
          </a:prstGeom>
          <a:noFill/>
          <a:ln w="9525">
            <a:noFill/>
            <a:miter lim="800000"/>
            <a:headEnd/>
            <a:tailEnd/>
          </a:ln>
        </p:spPr>
      </p:pic>
    </p:spTree>
    <p:extLst>
      <p:ext uri="{BB962C8B-B14F-4D97-AF65-F5344CB8AC3E}">
        <p14:creationId xmlns:p14="http://schemas.microsoft.com/office/powerpoint/2010/main" xmlns="" val="237857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933056"/>
            <a:ext cx="8229600" cy="1800200"/>
          </a:xfrm>
        </p:spPr>
        <p:txBody>
          <a:bodyPr>
            <a:normAutofit/>
          </a:bodyPr>
          <a:lstStyle/>
          <a:p>
            <a:pPr marL="0" indent="0" algn="ctr">
              <a:buNone/>
            </a:pPr>
            <a:r>
              <a:rPr lang="en-US" b="1">
                <a:solidFill>
                  <a:srgbClr val="0070C0"/>
                </a:solidFill>
              </a:rPr>
              <a:t>As the number of people in the group grows, make plans to start another </a:t>
            </a:r>
            <a:r>
              <a:rPr lang="en-US" b="1">
                <a:solidFill>
                  <a:srgbClr val="CC0099"/>
                </a:solidFill>
              </a:rPr>
              <a:t>small group.</a:t>
            </a:r>
            <a:endParaRPr lang="en-US">
              <a:solidFill>
                <a:srgbClr val="CC0099"/>
              </a:solidFill>
            </a:endParaRPr>
          </a:p>
          <a:p>
            <a:endParaRPr lang="en-US" b="1" i="1" dirty="0">
              <a:solidFill>
                <a:srgbClr val="1E0791"/>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pic>
        <p:nvPicPr>
          <p:cNvPr id="8" name="6 Imagen" descr="104057941.png"/>
          <p:cNvPicPr>
            <a:picLocks noChangeAspect="1"/>
          </p:cNvPicPr>
          <p:nvPr/>
        </p:nvPicPr>
        <p:blipFill>
          <a:blip r:embed="rId3" cstate="print"/>
          <a:srcRect l="8028" b="10970"/>
          <a:stretch>
            <a:fillRect/>
          </a:stretch>
        </p:blipFill>
        <p:spPr bwMode="auto">
          <a:xfrm>
            <a:off x="2123728" y="1052736"/>
            <a:ext cx="5400600" cy="2808287"/>
          </a:xfrm>
          <a:prstGeom prst="rect">
            <a:avLst/>
          </a:prstGeom>
          <a:noFill/>
          <a:ln w="9525">
            <a:noFill/>
            <a:miter lim="800000"/>
            <a:headEnd/>
            <a:tailEnd/>
          </a:ln>
        </p:spPr>
      </p:pic>
      <p:sp>
        <p:nvSpPr>
          <p:cNvPr id="9" name="Rectangle 8"/>
          <p:cNvSpPr/>
          <p:nvPr/>
        </p:nvSpPr>
        <p:spPr>
          <a:xfrm>
            <a:off x="539552" y="356463"/>
            <a:ext cx="7776864" cy="1077218"/>
          </a:xfrm>
          <a:prstGeom prst="rect">
            <a:avLst/>
          </a:prstGeom>
        </p:spPr>
        <p:txBody>
          <a:bodyPr wrap="square">
            <a:spAutoFit/>
          </a:bodyPr>
          <a:lstStyle/>
          <a:p>
            <a:pPr marL="0" lvl="0" indent="0" algn="ctr">
              <a:buNone/>
            </a:pPr>
            <a:r>
              <a:rPr lang="en-US" sz="3200" b="1" dirty="0">
                <a:solidFill>
                  <a:srgbClr val="CC0099"/>
                </a:solidFill>
              </a:rPr>
              <a:t>Prayers should be brief and spontaneous.</a:t>
            </a:r>
            <a:endParaRPr lang="es-ES_tradnl" sz="3200" b="1" dirty="0">
              <a:solidFill>
                <a:srgbClr val="CC0099"/>
              </a:solidFill>
              <a:effectLst>
                <a:outerShdw blurRad="50800" dist="38100" dir="2700000">
                  <a:schemeClr val="bg1">
                    <a:alpha val="43000"/>
                  </a:schemeClr>
                </a:outerShdw>
              </a:effectLst>
            </a:endParaRPr>
          </a:p>
        </p:txBody>
      </p:sp>
    </p:spTree>
    <p:extLst>
      <p:ext uri="{BB962C8B-B14F-4D97-AF65-F5344CB8AC3E}">
        <p14:creationId xmlns:p14="http://schemas.microsoft.com/office/powerpoint/2010/main" xmlns="" val="34868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2132856"/>
            <a:ext cx="8352928" cy="3700264"/>
          </a:xfrm>
          <a:prstGeom prst="rect">
            <a:avLst/>
          </a:prstGeom>
        </p:spPr>
        <p:txBody>
          <a:bodyPr>
            <a:noAutofit/>
          </a:bodyPr>
          <a:lstStyle/>
          <a:p>
            <a:pPr marL="342900" lvl="0" indent="-342900" eaLnBrk="0" hangingPunct="0">
              <a:lnSpc>
                <a:spcPct val="170000"/>
              </a:lnSpc>
              <a:spcBef>
                <a:spcPct val="20000"/>
              </a:spcBef>
              <a:buFont typeface="Arial" pitchFamily="34" charset="0"/>
              <a:buChar char="•"/>
              <a:defRPr/>
            </a:pPr>
            <a:r>
              <a:rPr lang="en-US" sz="2000" b="1" i="1" dirty="0">
                <a:solidFill>
                  <a:srgbClr val="0070C0"/>
                </a:solidFill>
              </a:rPr>
              <a:t>“The formation of </a:t>
            </a:r>
            <a:r>
              <a:rPr lang="en-US" sz="2000" b="1" i="1" dirty="0">
                <a:solidFill>
                  <a:srgbClr val="CC0099"/>
                </a:solidFill>
              </a:rPr>
              <a:t>small groups </a:t>
            </a:r>
            <a:r>
              <a:rPr lang="en-US" sz="2000" b="1" i="1" dirty="0">
                <a:solidFill>
                  <a:srgbClr val="0070C0"/>
                </a:solidFill>
              </a:rPr>
              <a:t>as a basis of Christian effort is a plan that has been presented before me by One who cannot err. If there is a large number in the church, let the members be formed into small companies, to work not only for the church members but for unbelievers also”.</a:t>
            </a:r>
            <a:r>
              <a:rPr lang="en-US" sz="2000" b="1" dirty="0">
                <a:solidFill>
                  <a:srgbClr val="0070C0"/>
                </a:solidFill>
              </a:rPr>
              <a:t>—(Australasian) Union Conference Record, August 15, 1902.EVANGELISM, PAGE 115</a:t>
            </a:r>
            <a:endParaRPr lang="en-US" sz="2000" b="1" i="1" dirty="0">
              <a:solidFill>
                <a:srgbClr val="0070C0"/>
              </a:solidFill>
              <a:effectLst>
                <a:outerShdw blurRad="38100" dist="38100" dir="2700000" algn="tl">
                  <a:srgbClr val="000000">
                    <a:alpha val="43137"/>
                  </a:srgbClr>
                </a:outerShdw>
              </a:effectLst>
              <a:latin typeface="Calibri(Body"/>
            </a:endParaRPr>
          </a:p>
          <a:p>
            <a:pPr marL="342900" marR="0" lvl="0" indent="-342900" algn="l" defTabSz="914400" rtl="0" eaLnBrk="0" fontAlgn="base" latinLnBrk="0" hangingPunct="0">
              <a:lnSpc>
                <a:spcPct val="170000"/>
              </a:lnSpc>
              <a:spcBef>
                <a:spcPct val="20000"/>
              </a:spcBef>
              <a:spcAft>
                <a:spcPct val="0"/>
              </a:spcAft>
              <a:buClrTx/>
              <a:buSzTx/>
              <a:buFont typeface="Arial" pitchFamily="34" charset="0"/>
              <a:buChar char="•"/>
              <a:tabLst/>
              <a:defRPr/>
            </a:pPr>
            <a:endParaRPr kumimoji="0" lang="en-US" sz="2400" b="1" i="1" u="none" strike="noStrike" kern="1200" cap="none" spc="0" normalizeH="0" baseline="0" noProof="0" dirty="0">
              <a:ln>
                <a:noFill/>
              </a:ln>
              <a:solidFill>
                <a:srgbClr val="1E0791"/>
              </a:solidFill>
              <a:effectLst>
                <a:outerShdw blurRad="38100" dist="38100" dir="2700000" algn="tl">
                  <a:srgbClr val="000000">
                    <a:alpha val="43137"/>
                  </a:srgbClr>
                </a:outerShdw>
              </a:effectLst>
              <a:uLnTx/>
              <a:uFillTx/>
              <a:latin typeface="Calibri(Body"/>
            </a:endParaRPr>
          </a:p>
        </p:txBody>
      </p:sp>
      <p:pic>
        <p:nvPicPr>
          <p:cNvPr id="3" name="4 Imagen" descr="104057883.png"/>
          <p:cNvPicPr>
            <a:picLocks noChangeAspect="1"/>
          </p:cNvPicPr>
          <p:nvPr/>
        </p:nvPicPr>
        <p:blipFill>
          <a:blip r:embed="rId2" cstate="print"/>
          <a:srcRect l="20255"/>
          <a:stretch>
            <a:fillRect/>
          </a:stretch>
        </p:blipFill>
        <p:spPr bwMode="auto">
          <a:xfrm>
            <a:off x="2627784" y="-315416"/>
            <a:ext cx="4389937" cy="2664297"/>
          </a:xfrm>
          <a:prstGeom prst="ellipse">
            <a:avLst/>
          </a:prstGeom>
          <a:noFill/>
          <a:ln w="9525">
            <a:noFill/>
            <a:miter lim="800000"/>
            <a:headEnd/>
            <a:tailEnd/>
          </a:ln>
          <a:effectLst>
            <a:softEdge rad="317500"/>
          </a:effectLst>
        </p:spPr>
      </p:pic>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descr="104057883.png"/>
          <p:cNvPicPr>
            <a:picLocks noChangeAspect="1"/>
          </p:cNvPicPr>
          <p:nvPr/>
        </p:nvPicPr>
        <p:blipFill>
          <a:blip r:embed="rId2" cstate="print"/>
          <a:srcRect l="20255"/>
          <a:stretch>
            <a:fillRect/>
          </a:stretch>
        </p:blipFill>
        <p:spPr bwMode="auto">
          <a:xfrm>
            <a:off x="2627784" y="-315416"/>
            <a:ext cx="4389937" cy="2664297"/>
          </a:xfrm>
          <a:prstGeom prst="ellipse">
            <a:avLst/>
          </a:prstGeom>
          <a:noFill/>
          <a:ln w="9525">
            <a:noFill/>
            <a:miter lim="800000"/>
            <a:headEnd/>
            <a:tailEnd/>
          </a:ln>
          <a:effectLst>
            <a:softEdge rad="317500"/>
          </a:effectLst>
        </p:spPr>
      </p:pic>
      <p:sp>
        <p:nvSpPr>
          <p:cNvPr id="5" name="Rectangle 4"/>
          <p:cNvSpPr/>
          <p:nvPr/>
        </p:nvSpPr>
        <p:spPr>
          <a:xfrm>
            <a:off x="899592" y="2204864"/>
            <a:ext cx="7776864" cy="3539430"/>
          </a:xfrm>
          <a:prstGeom prst="rect">
            <a:avLst/>
          </a:prstGeom>
        </p:spPr>
        <p:txBody>
          <a:bodyPr wrap="square">
            <a:spAutoFit/>
          </a:bodyPr>
          <a:lstStyle/>
          <a:p>
            <a:r>
              <a:rPr lang="en-US" sz="3200" b="1" i="1" dirty="0">
                <a:solidFill>
                  <a:srgbClr val="0070C0"/>
                </a:solidFill>
              </a:rPr>
              <a:t>“I am instructed to </a:t>
            </a:r>
            <a:r>
              <a:rPr lang="en-US" sz="3200" b="1" i="1" dirty="0">
                <a:solidFill>
                  <a:srgbClr val="CC0099"/>
                </a:solidFill>
              </a:rPr>
              <a:t>small groups </a:t>
            </a:r>
            <a:r>
              <a:rPr lang="en-US" sz="3200" b="1" i="1" dirty="0">
                <a:solidFill>
                  <a:srgbClr val="0070C0"/>
                </a:solidFill>
              </a:rPr>
              <a:t>that have received adequate preparation in classes evangelical missionaries and doctors, should go out and do the work for which Christ appointed his disciples.”  </a:t>
            </a:r>
            <a:r>
              <a:rPr lang="en-US" sz="3200" dirty="0">
                <a:solidFill>
                  <a:srgbClr val="0070C0"/>
                </a:solidFill>
              </a:rPr>
              <a:t>Counsels to Parents, Teachers, and Students.</a:t>
            </a:r>
          </a:p>
        </p:txBody>
      </p:sp>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12" y="1988840"/>
            <a:ext cx="8568952" cy="3477875"/>
          </a:xfrm>
          <a:prstGeom prst="rect">
            <a:avLst/>
          </a:prstGeom>
        </p:spPr>
        <p:txBody>
          <a:bodyPr wrap="square">
            <a:spAutoFit/>
          </a:bodyPr>
          <a:lstStyle/>
          <a:p>
            <a:pPr algn="ctr"/>
            <a:r>
              <a:rPr lang="en-US" sz="2000" b="1" i="1" dirty="0">
                <a:solidFill>
                  <a:srgbClr val="0070C0"/>
                </a:solidFill>
              </a:rPr>
              <a:t>The Lord has promised that where two or three are met together in his name, there will he be in the midst. Those who meet together for prayer will receive an unction from the Holy One. There is great need of secret prayer, but there is also need that several Christians meet together, and unite with earnestness their petitions to God. In these </a:t>
            </a:r>
            <a:r>
              <a:rPr lang="en-US" sz="2000" b="1" i="1" dirty="0">
                <a:solidFill>
                  <a:srgbClr val="CC0099"/>
                </a:solidFill>
              </a:rPr>
              <a:t>small groups </a:t>
            </a:r>
            <a:r>
              <a:rPr lang="en-US" sz="2000" b="1" i="1" dirty="0">
                <a:solidFill>
                  <a:srgbClr val="0070C0"/>
                </a:solidFill>
              </a:rPr>
              <a:t>Jesus is present, the love of souls is deepened in the heart, and the Spirit puts forth its mighty energies, that human agents may be exercised in regard to saving those who are lost.” </a:t>
            </a:r>
            <a:r>
              <a:rPr lang="en-US" sz="2000" b="1" dirty="0">
                <a:solidFill>
                  <a:srgbClr val="0070C0"/>
                </a:solidFill>
              </a:rPr>
              <a:t>IN HEAVENLY PLACES, PAGE 91. The Prayer Meeting a Precious Season, March 25. THE REVIEW AND HERALD. June 30, 1896</a:t>
            </a:r>
            <a:endParaRPr lang="en-US" sz="2000" dirty="0">
              <a:solidFill>
                <a:srgbClr val="0070C0"/>
              </a:solidFill>
            </a:endParaRPr>
          </a:p>
        </p:txBody>
      </p:sp>
      <p:pic>
        <p:nvPicPr>
          <p:cNvPr id="5" name="4 Imagen" descr="104057883.png"/>
          <p:cNvPicPr>
            <a:picLocks noChangeAspect="1"/>
          </p:cNvPicPr>
          <p:nvPr/>
        </p:nvPicPr>
        <p:blipFill>
          <a:blip r:embed="rId2" cstate="print"/>
          <a:srcRect l="20255"/>
          <a:stretch>
            <a:fillRect/>
          </a:stretch>
        </p:blipFill>
        <p:spPr bwMode="auto">
          <a:xfrm>
            <a:off x="2699792" y="-387424"/>
            <a:ext cx="4389937" cy="2664297"/>
          </a:xfrm>
          <a:prstGeom prst="ellipse">
            <a:avLst/>
          </a:prstGeom>
          <a:noFill/>
          <a:ln w="9525">
            <a:noFill/>
            <a:miter lim="800000"/>
            <a:headEnd/>
            <a:tailEnd/>
          </a:ln>
          <a:effectLst>
            <a:softEdge rad="317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484784"/>
            <a:ext cx="8496944" cy="4524315"/>
          </a:xfrm>
          <a:prstGeom prst="rect">
            <a:avLst/>
          </a:prstGeom>
        </p:spPr>
        <p:txBody>
          <a:bodyPr wrap="square">
            <a:spAutoFit/>
          </a:bodyPr>
          <a:lstStyle/>
          <a:p>
            <a:r>
              <a:rPr lang="en-US" sz="3600" b="1" i="1" dirty="0">
                <a:solidFill>
                  <a:srgbClr val="0070C0"/>
                </a:solidFill>
              </a:rPr>
              <a:t>“</a:t>
            </a:r>
            <a:r>
              <a:rPr lang="en-US" sz="3600" b="1" i="1" dirty="0">
                <a:solidFill>
                  <a:srgbClr val="CC0099"/>
                </a:solidFill>
              </a:rPr>
              <a:t>Small groups </a:t>
            </a:r>
            <a:r>
              <a:rPr lang="en-US" sz="3600" b="1" i="1" dirty="0">
                <a:solidFill>
                  <a:srgbClr val="0070C0"/>
                </a:solidFill>
              </a:rPr>
              <a:t>that meet to study the Bible receive spiritual strength. Gather small groups to study the scriptures. Do not lose nothing and gain much. The angels of heaven attend their meetings and to feed on the bread of life receive spiritual strength.”  </a:t>
            </a:r>
            <a:r>
              <a:rPr lang="en-US" sz="3600" b="1" dirty="0">
                <a:solidFill>
                  <a:srgbClr val="0070C0"/>
                </a:solidFill>
              </a:rPr>
              <a:t>Pastoral Ministry</a:t>
            </a:r>
            <a:endParaRPr lang="en-US" sz="3600" dirty="0">
              <a:solidFill>
                <a:srgbClr val="0070C0"/>
              </a:solidFill>
            </a:endParaRPr>
          </a:p>
        </p:txBody>
      </p:sp>
      <p:pic>
        <p:nvPicPr>
          <p:cNvPr id="5" name="4 Imagen" descr="78317314.png"/>
          <p:cNvPicPr>
            <a:picLocks noChangeAspect="1"/>
          </p:cNvPicPr>
          <p:nvPr/>
        </p:nvPicPr>
        <p:blipFill>
          <a:blip r:embed="rId2" cstate="print"/>
          <a:srcRect/>
          <a:stretch>
            <a:fillRect/>
          </a:stretch>
        </p:blipFill>
        <p:spPr bwMode="auto">
          <a:xfrm>
            <a:off x="5735638" y="-171450"/>
            <a:ext cx="3408362" cy="2276475"/>
          </a:xfrm>
          <a:prstGeom prst="rect">
            <a:avLst/>
          </a:prstGeom>
          <a:noFill/>
          <a:ln w="9525">
            <a:noFill/>
            <a:miter lim="800000"/>
            <a:headEnd/>
            <a:tailEnd/>
          </a:ln>
        </p:spPr>
      </p:pic>
      <p:pic>
        <p:nvPicPr>
          <p:cNvPr id="6" name="Picture 5" descr="DSC_2919.jpg"/>
          <p:cNvPicPr>
            <a:picLocks noChangeAspect="1"/>
          </p:cNvPicPr>
          <p:nvPr/>
        </p:nvPicPr>
        <p:blipFill>
          <a:blip r:embed="rId3"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018512" cy="4983163"/>
          </a:xfrm>
        </p:spPr>
        <p:txBody>
          <a:bodyPr>
            <a:noAutofit/>
          </a:bodyPr>
          <a:lstStyle/>
          <a:p>
            <a:pPr marL="0" indent="0" algn="ctr">
              <a:buNone/>
            </a:pPr>
            <a:r>
              <a:rPr lang="en-US" sz="3600" b="1" dirty="0">
                <a:solidFill>
                  <a:srgbClr val="0070C0"/>
                </a:solidFill>
              </a:rPr>
              <a:t>One goal of the </a:t>
            </a:r>
            <a:r>
              <a:rPr lang="en-US" sz="3600" b="1" dirty="0">
                <a:solidFill>
                  <a:srgbClr val="CC0099"/>
                </a:solidFill>
              </a:rPr>
              <a:t>small group </a:t>
            </a:r>
            <a:r>
              <a:rPr lang="en-US" sz="3600" b="1" dirty="0">
                <a:solidFill>
                  <a:srgbClr val="0070C0"/>
                </a:solidFill>
              </a:rPr>
              <a:t>is the study of the Bible, is to create an atmosphere of love and acceptance that encourages discovery and freedom to talk about the Bible, without fear of embarrassment or criticism. This promotes the Christian communion.</a:t>
            </a:r>
            <a:endParaRPr lang="en-US" sz="3600" dirty="0">
              <a:solidFill>
                <a:srgbClr val="0070C0"/>
              </a:solidFill>
            </a:endParaRPr>
          </a:p>
        </p:txBody>
      </p:sp>
      <p:pic>
        <p:nvPicPr>
          <p:cNvPr id="5" name="Picture 4" descr="DSC_2919.jpg"/>
          <p:cNvPicPr>
            <a:picLocks noChangeAspect="1"/>
          </p:cNvPicPr>
          <p:nvPr/>
        </p:nvPicPr>
        <p:blipFill>
          <a:blip r:embed="rId2" cstate="print"/>
          <a:srcRect l="17575" t="23305" b="40390"/>
          <a:stretch>
            <a:fillRect/>
          </a:stretch>
        </p:blipFill>
        <p:spPr>
          <a:xfrm>
            <a:off x="2051720" y="6021288"/>
            <a:ext cx="6552728" cy="936104"/>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136255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6264696" cy="5589315"/>
          </a:xfrm>
        </p:spPr>
        <p:txBody>
          <a:bodyPr>
            <a:normAutofit/>
          </a:bodyPr>
          <a:lstStyle/>
          <a:p>
            <a:r>
              <a:rPr lang="es-ES_tradnl" b="1" dirty="0" smtClean="0">
                <a:solidFill>
                  <a:srgbClr val="1E0791"/>
                </a:solidFill>
              </a:rPr>
              <a:t>   </a:t>
            </a:r>
            <a:r>
              <a:rPr lang="en-US" b="1" dirty="0">
                <a:solidFill>
                  <a:srgbClr val="0070C0"/>
                </a:solidFill>
              </a:rPr>
              <a:t>It is best to personally invite potential group members. </a:t>
            </a:r>
            <a:r>
              <a:rPr lang="en-US" b="1" dirty="0">
                <a:solidFill>
                  <a:srgbClr val="CC0099"/>
                </a:solidFill>
              </a:rPr>
              <a:t>Be specific about the details of the study, you must tell them what you are planning to do, when it will done and how many weeks is the course. </a:t>
            </a:r>
            <a:r>
              <a:rPr lang="en-US" b="1" dirty="0">
                <a:solidFill>
                  <a:srgbClr val="0070C0"/>
                </a:solidFill>
              </a:rPr>
              <a:t>One way to begin a Bible study group in your neighborhood is to invite several people to your home for a snack.</a:t>
            </a:r>
            <a:endParaRPr lang="en-US" dirty="0">
              <a:solidFill>
                <a:srgbClr val="0070C0"/>
              </a:solidFill>
            </a:endParaRPr>
          </a:p>
        </p:txBody>
      </p:sp>
      <p:pic>
        <p:nvPicPr>
          <p:cNvPr id="4" name="Picture 3"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pic>
        <p:nvPicPr>
          <p:cNvPr id="6" name="3 Imagen" descr="2467769449_57e787b861_z.png"/>
          <p:cNvPicPr>
            <a:picLocks noChangeAspect="1"/>
          </p:cNvPicPr>
          <p:nvPr/>
        </p:nvPicPr>
        <p:blipFill>
          <a:blip r:embed="rId3" cstate="print"/>
          <a:srcRect r="16988"/>
          <a:stretch>
            <a:fillRect/>
          </a:stretch>
        </p:blipFill>
        <p:spPr bwMode="auto">
          <a:xfrm>
            <a:off x="4392488" y="504403"/>
            <a:ext cx="4572000" cy="5876925"/>
          </a:xfrm>
          <a:prstGeom prst="teardrop">
            <a:avLst/>
          </a:prstGeom>
          <a:noFill/>
          <a:ln w="9525">
            <a:noFill/>
            <a:miter lim="800000"/>
            <a:headEnd/>
            <a:tailEnd/>
          </a:ln>
        </p:spPr>
      </p:pic>
    </p:spTree>
    <p:extLst>
      <p:ext uri="{BB962C8B-B14F-4D97-AF65-F5344CB8AC3E}">
        <p14:creationId xmlns:p14="http://schemas.microsoft.com/office/powerpoint/2010/main" xmlns="" val="1655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715200" cy="1800200"/>
          </a:xfrm>
        </p:spPr>
        <p:txBody>
          <a:bodyPr>
            <a:noAutofit/>
          </a:bodyPr>
          <a:lstStyle/>
          <a:p>
            <a:pPr algn="l"/>
            <a:r>
              <a:rPr lang="en-US" sz="3600" b="1" dirty="0">
                <a:solidFill>
                  <a:srgbClr val="0070C0"/>
                </a:solidFill>
              </a:rPr>
              <a:t>When trying to start a small group  you should have in mind the following five points:</a:t>
            </a:r>
            <a:r>
              <a:rPr lang="en-US" sz="3600" dirty="0"/>
              <a:t/>
            </a:r>
            <a:br>
              <a:rPr lang="en-US" sz="3600" dirty="0"/>
            </a:br>
            <a:r>
              <a:rPr lang="en-US" sz="3600" b="1" dirty="0" smtClean="0">
                <a:solidFill>
                  <a:srgbClr val="1E0791"/>
                </a:solidFill>
                <a:effectLst>
                  <a:outerShdw blurRad="38100" dist="38100" dir="2700000" algn="tl">
                    <a:srgbClr val="000000">
                      <a:alpha val="43137"/>
                    </a:srgbClr>
                  </a:outerShdw>
                </a:effectLst>
              </a:rPr>
              <a:t/>
            </a:r>
            <a:br>
              <a:rPr lang="en-US" sz="3600" b="1" dirty="0" smtClean="0">
                <a:solidFill>
                  <a:srgbClr val="1E0791"/>
                </a:solidFill>
                <a:effectLst>
                  <a:outerShdw blurRad="38100" dist="38100" dir="2700000" algn="tl">
                    <a:srgbClr val="000000">
                      <a:alpha val="43137"/>
                    </a:srgbClr>
                  </a:outerShdw>
                </a:effectLst>
              </a:rPr>
            </a:br>
            <a:r>
              <a:rPr lang="en-US" sz="3600" b="1" dirty="0" smtClean="0">
                <a:solidFill>
                  <a:srgbClr val="1E0791"/>
                </a:solidFill>
                <a:effectLst>
                  <a:outerShdw blurRad="38100" dist="38100" dir="2700000" algn="tl">
                    <a:srgbClr val="000000">
                      <a:alpha val="43137"/>
                    </a:srgbClr>
                  </a:outerShdw>
                </a:effectLst>
              </a:rPr>
              <a:t> </a:t>
            </a:r>
            <a:br>
              <a:rPr lang="en-US" sz="3600" b="1" dirty="0" smtClean="0">
                <a:solidFill>
                  <a:srgbClr val="1E0791"/>
                </a:solidFill>
                <a:effectLst>
                  <a:outerShdw blurRad="38100" dist="38100" dir="2700000" algn="tl">
                    <a:srgbClr val="000000">
                      <a:alpha val="43137"/>
                    </a:srgbClr>
                  </a:outerShdw>
                </a:effectLst>
              </a:rPr>
            </a:br>
            <a:endParaRPr lang="en-US" sz="3600" b="1" dirty="0">
              <a:solidFill>
                <a:srgbClr val="1E079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7584" y="2852936"/>
            <a:ext cx="7795592" cy="3078163"/>
          </a:xfrm>
        </p:spPr>
        <p:txBody>
          <a:bodyPr>
            <a:normAutofit/>
          </a:bodyPr>
          <a:lstStyle/>
          <a:p>
            <a:pPr marL="0" indent="0">
              <a:buNone/>
            </a:pPr>
            <a:r>
              <a:rPr lang="en-US" b="1" dirty="0">
                <a:solidFill>
                  <a:srgbClr val="CC0099"/>
                </a:solidFill>
              </a:rPr>
              <a:t>1) Share. </a:t>
            </a:r>
            <a:r>
              <a:rPr lang="en-US" b="1" dirty="0">
                <a:solidFill>
                  <a:srgbClr val="0070C0"/>
                </a:solidFill>
              </a:rPr>
              <a:t>Promote familiarization</a:t>
            </a:r>
            <a:endParaRPr lang="en-US" dirty="0">
              <a:solidFill>
                <a:srgbClr val="0070C0"/>
              </a:solidFill>
            </a:endParaRPr>
          </a:p>
          <a:p>
            <a:pPr marL="0" indent="0">
              <a:buNone/>
            </a:pPr>
            <a:r>
              <a:rPr lang="en-US" b="1" dirty="0">
                <a:solidFill>
                  <a:srgbClr val="CC0099"/>
                </a:solidFill>
              </a:rPr>
              <a:t>2) Bible Study. </a:t>
            </a:r>
            <a:r>
              <a:rPr lang="en-US" b="1" dirty="0">
                <a:solidFill>
                  <a:srgbClr val="0070C0"/>
                </a:solidFill>
              </a:rPr>
              <a:t>Learn from the word of God</a:t>
            </a:r>
            <a:endParaRPr lang="en-US" dirty="0">
              <a:solidFill>
                <a:srgbClr val="0070C0"/>
              </a:solidFill>
            </a:endParaRPr>
          </a:p>
          <a:p>
            <a:pPr marL="0" indent="0">
              <a:buNone/>
            </a:pPr>
            <a:r>
              <a:rPr lang="en-US" b="1" dirty="0">
                <a:solidFill>
                  <a:srgbClr val="CC0099"/>
                </a:solidFill>
              </a:rPr>
              <a:t>3) Prayer. </a:t>
            </a:r>
            <a:r>
              <a:rPr lang="en-US" b="1" dirty="0">
                <a:solidFill>
                  <a:srgbClr val="0070C0"/>
                </a:solidFill>
              </a:rPr>
              <a:t>Ask for God's help</a:t>
            </a:r>
            <a:endParaRPr lang="en-US" dirty="0">
              <a:solidFill>
                <a:srgbClr val="0070C0"/>
              </a:solidFill>
            </a:endParaRPr>
          </a:p>
          <a:p>
            <a:pPr marL="0" indent="0">
              <a:buNone/>
            </a:pPr>
            <a:r>
              <a:rPr lang="en-US" b="1" dirty="0">
                <a:solidFill>
                  <a:srgbClr val="CC0099"/>
                </a:solidFill>
              </a:rPr>
              <a:t>4) Social time. </a:t>
            </a:r>
            <a:r>
              <a:rPr lang="en-US" b="1" dirty="0">
                <a:solidFill>
                  <a:srgbClr val="0070C0"/>
                </a:solidFill>
              </a:rPr>
              <a:t>Social meeting</a:t>
            </a:r>
            <a:endParaRPr lang="en-US" dirty="0">
              <a:solidFill>
                <a:srgbClr val="0070C0"/>
              </a:solidFill>
            </a:endParaRPr>
          </a:p>
          <a:p>
            <a:pPr marL="0" indent="0">
              <a:buNone/>
            </a:pPr>
            <a:r>
              <a:rPr lang="en-US" b="1" dirty="0">
                <a:solidFill>
                  <a:srgbClr val="CC0099"/>
                </a:solidFill>
              </a:rPr>
              <a:t>5) Service. </a:t>
            </a:r>
            <a:r>
              <a:rPr lang="en-US" b="1" dirty="0">
                <a:solidFill>
                  <a:srgbClr val="0070C0"/>
                </a:solidFill>
              </a:rPr>
              <a:t>Do something for others</a:t>
            </a:r>
            <a:endParaRPr lang="en-US" dirty="0">
              <a:solidFill>
                <a:srgbClr val="0070C0"/>
              </a:solidFill>
            </a:endParaRPr>
          </a:p>
          <a:p>
            <a:pPr marL="0" indent="0">
              <a:buNone/>
            </a:pPr>
            <a:endParaRPr lang="en-US" b="1" dirty="0">
              <a:solidFill>
                <a:srgbClr val="1E0791"/>
              </a:solidFill>
            </a:endParaRPr>
          </a:p>
        </p:txBody>
      </p:sp>
      <p:pic>
        <p:nvPicPr>
          <p:cNvPr id="6" name="Picture 5"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399063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80920" cy="4525963"/>
          </a:xfrm>
        </p:spPr>
        <p:txBody>
          <a:bodyPr>
            <a:noAutofit/>
          </a:bodyPr>
          <a:lstStyle/>
          <a:p>
            <a:pPr>
              <a:buNone/>
            </a:pPr>
            <a:r>
              <a:rPr lang="en-US" sz="2800" b="1" dirty="0">
                <a:solidFill>
                  <a:srgbClr val="0070C0"/>
                </a:solidFill>
              </a:rPr>
              <a:t>Promoting learning the teachings of Jesus and the joy of following Him. </a:t>
            </a:r>
          </a:p>
          <a:p>
            <a:r>
              <a:rPr lang="en-US" sz="2800" b="1" dirty="0">
                <a:solidFill>
                  <a:srgbClr val="CC0099"/>
                </a:solidFill>
              </a:rPr>
              <a:t>Give a clear and simple purpose </a:t>
            </a:r>
            <a:r>
              <a:rPr lang="en-US" sz="2800" b="1" dirty="0">
                <a:solidFill>
                  <a:srgbClr val="0070C0"/>
                </a:solidFill>
              </a:rPr>
              <a:t>when introduced each study or activity. </a:t>
            </a:r>
          </a:p>
          <a:p>
            <a:r>
              <a:rPr lang="en-US" sz="2800" b="1" dirty="0">
                <a:solidFill>
                  <a:srgbClr val="CC0099"/>
                </a:solidFill>
              </a:rPr>
              <a:t>Take time to meet, </a:t>
            </a:r>
            <a:r>
              <a:rPr lang="en-US" sz="2800" b="1" dirty="0">
                <a:solidFill>
                  <a:srgbClr val="0070C0"/>
                </a:solidFill>
              </a:rPr>
              <a:t>share prayer requests, and show interest in students. </a:t>
            </a:r>
          </a:p>
          <a:p>
            <a:r>
              <a:rPr lang="en-US" sz="2800" b="1" dirty="0">
                <a:solidFill>
                  <a:srgbClr val="CC0099"/>
                </a:solidFill>
              </a:rPr>
              <a:t>Make time to pray </a:t>
            </a:r>
            <a:r>
              <a:rPr lang="en-US" sz="2800" b="1" dirty="0">
                <a:solidFill>
                  <a:srgbClr val="0070C0"/>
                </a:solidFill>
              </a:rPr>
              <a:t>for the requests and needs of the group.</a:t>
            </a:r>
            <a:endParaRPr lang="en-US" sz="3600" b="1" dirty="0">
              <a:solidFill>
                <a:srgbClr val="0070C0"/>
              </a:solidFill>
            </a:endParaRPr>
          </a:p>
        </p:txBody>
      </p:sp>
      <p:sp>
        <p:nvSpPr>
          <p:cNvPr id="4" name="Rectangle 3"/>
          <p:cNvSpPr/>
          <p:nvPr/>
        </p:nvSpPr>
        <p:spPr>
          <a:xfrm>
            <a:off x="755576" y="764704"/>
            <a:ext cx="7233262" cy="584775"/>
          </a:xfrm>
          <a:prstGeom prst="rect">
            <a:avLst/>
          </a:prstGeom>
        </p:spPr>
        <p:txBody>
          <a:bodyPr wrap="none">
            <a:spAutoFit/>
          </a:bodyPr>
          <a:lstStyle/>
          <a:p>
            <a:r>
              <a:rPr lang="en-US" sz="3200" b="1" dirty="0">
                <a:solidFill>
                  <a:srgbClr val="CC0099"/>
                </a:solidFill>
              </a:rPr>
              <a:t>THE GOAL OF THE SMALL GROUPS</a:t>
            </a:r>
          </a:p>
        </p:txBody>
      </p:sp>
      <p:pic>
        <p:nvPicPr>
          <p:cNvPr id="6" name="Picture 5" descr="DSC_2919.jpg"/>
          <p:cNvPicPr>
            <a:picLocks noChangeAspect="1"/>
          </p:cNvPicPr>
          <p:nvPr/>
        </p:nvPicPr>
        <p:blipFill>
          <a:blip r:embed="rId2" cstate="print"/>
          <a:srcRect l="17575" t="23305" b="40390"/>
          <a:stretch>
            <a:fillRect/>
          </a:stretch>
        </p:blipFill>
        <p:spPr>
          <a:xfrm>
            <a:off x="2051720" y="6093296"/>
            <a:ext cx="6552728" cy="864096"/>
          </a:xfrm>
          <a:prstGeom prst="ellipse">
            <a:avLst/>
          </a:prstGeom>
          <a:solidFill>
            <a:srgbClr val="FFFFFF">
              <a:shade val="85000"/>
            </a:srgbClr>
          </a:solidFill>
          <a:ln>
            <a:noFill/>
          </a:ln>
          <a:effectLst>
            <a:reflection blurRad="12700" stA="38000" endPos="28000" dist="5000" dir="5400000" sy="-100000" algn="bl" rotWithShape="0"/>
            <a:softEdge rad="127000"/>
          </a:effectLst>
        </p:spPr>
      </p:pic>
    </p:spTree>
    <p:extLst>
      <p:ext uri="{BB962C8B-B14F-4D97-AF65-F5344CB8AC3E}">
        <p14:creationId xmlns:p14="http://schemas.microsoft.com/office/powerpoint/2010/main" xmlns="" val="3624986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1619</TotalTime>
  <Words>880</Words>
  <Application>Microsoft Office PowerPoint</Application>
  <PresentationFormat>On-screen Show (4:3)</PresentationFormat>
  <Paragraphs>38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Seminar prepared by the General Conference SDA. Amended by the Department of Women's Ministries of the IAD  </vt:lpstr>
      <vt:lpstr>Slide 2</vt:lpstr>
      <vt:lpstr>Slide 3</vt:lpstr>
      <vt:lpstr>Slide 4</vt:lpstr>
      <vt:lpstr>Slide 5</vt:lpstr>
      <vt:lpstr>Slide 6</vt:lpstr>
      <vt:lpstr>Slide 7</vt:lpstr>
      <vt:lpstr>When trying to start a small group  you should have in mind the following five points:    </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Abriendo los  brazos y el</dc:title>
  <dc:creator>PATRICIO URQUISO ANDRADE</dc:creator>
  <cp:lastModifiedBy>Cecilia Iglesias</cp:lastModifiedBy>
  <cp:revision>133</cp:revision>
  <dcterms:created xsi:type="dcterms:W3CDTF">2007-01-24T19:31:42Z</dcterms:created>
  <dcterms:modified xsi:type="dcterms:W3CDTF">2013-02-21T16:08:51Z</dcterms:modified>
</cp:coreProperties>
</file>